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00_B8236AA.xml" ContentType="application/vnd.ms-powerpoint.comments+xml"/>
  <Override PartName="/ppt/notesSlides/notesSlide1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sldIdLst>
    <p:sldId id="300" r:id="rId5"/>
    <p:sldId id="301" r:id="rId6"/>
    <p:sldId id="302" r:id="rId7"/>
    <p:sldId id="292" r:id="rId8"/>
    <p:sldId id="293" r:id="rId9"/>
    <p:sldId id="294" r:id="rId10"/>
    <p:sldId id="295" r:id="rId11"/>
    <p:sldId id="299" r:id="rId12"/>
    <p:sldId id="265" r:id="rId13"/>
    <p:sldId id="263" r:id="rId14"/>
    <p:sldId id="280" r:id="rId15"/>
    <p:sldId id="281" r:id="rId16"/>
    <p:sldId id="261" r:id="rId17"/>
    <p:sldId id="286" r:id="rId18"/>
    <p:sldId id="283" r:id="rId19"/>
    <p:sldId id="278" r:id="rId20"/>
    <p:sldId id="275" r:id="rId21"/>
    <p:sldId id="276" r:id="rId22"/>
    <p:sldId id="285" r:id="rId23"/>
    <p:sldId id="277" r:id="rId24"/>
    <p:sldId id="282" r:id="rId25"/>
    <p:sldId id="284" r:id="rId26"/>
    <p:sldId id="287" r:id="rId27"/>
    <p:sldId id="279" r:id="rId28"/>
    <p:sldId id="288" r:id="rId29"/>
    <p:sldId id="262" r:id="rId30"/>
    <p:sldId id="257" r:id="rId31"/>
    <p:sldId id="267" r:id="rId32"/>
    <p:sldId id="256" r:id="rId33"/>
    <p:sldId id="259" r:id="rId34"/>
    <p:sldId id="268" r:id="rId35"/>
    <p:sldId id="270" r:id="rId36"/>
    <p:sldId id="271" r:id="rId37"/>
    <p:sldId id="27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503DA1-759E-5023-75D8-76221A8CA514}" name="LAW Shiang Rou" initials="LSR" userId="S::srlaw.2021@mitb.smu.edu.sg::b07def9b-1114-4669-b258-f921c3552fe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F8D2F"/>
    <a:srgbClr val="967B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C4A9F3-8DF0-4501-88D9-FB03BEC67929}" v="67" dt="2023-02-10T04:53:35.528"/>
    <p1510:client id="{E06A1F22-2D66-4B7D-ABEF-A92DD3DF853D}" v="9" dt="2023-02-11T04:15:16.1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771" autoAdjust="0"/>
  </p:normalViewPr>
  <p:slideViewPr>
    <p:cSldViewPr snapToGrid="0">
      <p:cViewPr>
        <p:scale>
          <a:sx n="100" d="100"/>
          <a:sy n="100" d="100"/>
        </p:scale>
        <p:origin x="-787" y="-27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viewProps" Target="viewProps.xml"/></Relationships>
</file>

<file path=ppt/comments/modernComment_100_B8236AA.xml><?xml version="1.0" encoding="utf-8"?>
<p188:cmLst xmlns:a="http://schemas.openxmlformats.org/drawingml/2006/main" xmlns:r="http://schemas.openxmlformats.org/officeDocument/2006/relationships" xmlns:p188="http://schemas.microsoft.com/office/powerpoint/2018/8/main">
  <p188:cm id="{31F0487A-21AD-4B95-A157-1BAABA71B496}" authorId="{83503DA1-759E-5023-75D8-76221A8CA514}" created="2023-02-02T15:15:12.288">
    <pc:sldMkLst xmlns:pc="http://schemas.microsoft.com/office/powerpoint/2013/main/command">
      <pc:docMk/>
      <pc:sldMk cId="193083050" sldId="256"/>
    </pc:sldMkLst>
    <p188:txBody>
      <a:bodyPr/>
      <a:lstStyle/>
      <a:p>
        <a:r>
          <a:rPr lang="en-US"/>
          <a:t>In the original link, I think the author did temporal clustering first, then he did spatial clustering on each of the temporal cluster. But the radio button here seems to suggest we are planning to do 2 separate clustering. If we want to do the same as the original article, we probably need to change the layout to be like a drill-down. 
Anyway, I am also thinking if it might be easier for us to just do temporal clustering on this tab, then spatial clustering will be by its own on the 3rd tab</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4F280-2C91-4EC9-847D-FD28A4318486}" type="datetimeFigureOut">
              <a:rPr lang="en-US" smtClean="0"/>
              <a:t>3/26/2023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79685-DD1D-4B3A-80C7-29224071D3B0}" type="slidenum">
              <a:rPr lang="en-US" smtClean="0"/>
              <a:t>‹#›</a:t>
            </a:fld>
            <a:endParaRPr lang="en-US"/>
          </a:p>
        </p:txBody>
      </p:sp>
    </p:spTree>
    <p:extLst>
      <p:ext uri="{BB962C8B-B14F-4D97-AF65-F5344CB8AC3E}">
        <p14:creationId xmlns:p14="http://schemas.microsoft.com/office/powerpoint/2010/main" val="249048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4</a:t>
            </a:fld>
            <a:endParaRPr lang="en-US"/>
          </a:p>
        </p:txBody>
      </p:sp>
    </p:spTree>
    <p:extLst>
      <p:ext uri="{BB962C8B-B14F-4D97-AF65-F5344CB8AC3E}">
        <p14:creationId xmlns:p14="http://schemas.microsoft.com/office/powerpoint/2010/main" val="1753928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outline R packages for time series</a:t>
            </a:r>
          </a:p>
          <a:p>
            <a:r>
              <a:rPr lang="en-US" dirty="0" err="1"/>
              <a:t>Timetk</a:t>
            </a:r>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18</a:t>
            </a:fld>
            <a:endParaRPr lang="en-US"/>
          </a:p>
        </p:txBody>
      </p:sp>
    </p:spTree>
    <p:extLst>
      <p:ext uri="{BB962C8B-B14F-4D97-AF65-F5344CB8AC3E}">
        <p14:creationId xmlns:p14="http://schemas.microsoft.com/office/powerpoint/2010/main" val="3588548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https://medium.com/@panda061325/stock-clustering-with-time-series-clustering-in-r-63fe1fabe1b6</a:t>
            </a:r>
          </a:p>
          <a:p>
            <a:r>
              <a:rPr lang="en-US" dirty="0" err="1"/>
              <a:t>timetk</a:t>
            </a:r>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19</a:t>
            </a:fld>
            <a:endParaRPr lang="en-US"/>
          </a:p>
        </p:txBody>
      </p:sp>
    </p:spTree>
    <p:extLst>
      <p:ext uri="{BB962C8B-B14F-4D97-AF65-F5344CB8AC3E}">
        <p14:creationId xmlns:p14="http://schemas.microsoft.com/office/powerpoint/2010/main" val="3221462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20</a:t>
            </a:fld>
            <a:endParaRPr lang="en-US"/>
          </a:p>
        </p:txBody>
      </p:sp>
    </p:spTree>
    <p:extLst>
      <p:ext uri="{BB962C8B-B14F-4D97-AF65-F5344CB8AC3E}">
        <p14:creationId xmlns:p14="http://schemas.microsoft.com/office/powerpoint/2010/main" val="1060362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21</a:t>
            </a:fld>
            <a:endParaRPr lang="en-US"/>
          </a:p>
        </p:txBody>
      </p:sp>
    </p:spTree>
    <p:extLst>
      <p:ext uri="{BB962C8B-B14F-4D97-AF65-F5344CB8AC3E}">
        <p14:creationId xmlns:p14="http://schemas.microsoft.com/office/powerpoint/2010/main" val="599943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Modeltime</a:t>
            </a:r>
            <a:r>
              <a:rPr lang="en-US" dirty="0"/>
              <a:t> -&gt; forecasting</a:t>
            </a:r>
          </a:p>
        </p:txBody>
      </p:sp>
      <p:sp>
        <p:nvSpPr>
          <p:cNvPr id="4" name="Slide Number Placeholder 3"/>
          <p:cNvSpPr>
            <a:spLocks noGrp="1"/>
          </p:cNvSpPr>
          <p:nvPr>
            <p:ph type="sldNum" sz="quarter" idx="5"/>
          </p:nvPr>
        </p:nvSpPr>
        <p:spPr/>
        <p:txBody>
          <a:bodyPr/>
          <a:lstStyle/>
          <a:p>
            <a:fld id="{04779685-DD1D-4B3A-80C7-29224071D3B0}" type="slidenum">
              <a:rPr lang="en-US" smtClean="0"/>
              <a:t>22</a:t>
            </a:fld>
            <a:endParaRPr lang="en-US"/>
          </a:p>
        </p:txBody>
      </p:sp>
    </p:spTree>
    <p:extLst>
      <p:ext uri="{BB962C8B-B14F-4D97-AF65-F5344CB8AC3E}">
        <p14:creationId xmlns:p14="http://schemas.microsoft.com/office/powerpoint/2010/main" val="124322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23</a:t>
            </a:fld>
            <a:endParaRPr lang="en-US"/>
          </a:p>
        </p:txBody>
      </p:sp>
    </p:spTree>
    <p:extLst>
      <p:ext uri="{BB962C8B-B14F-4D97-AF65-F5344CB8AC3E}">
        <p14:creationId xmlns:p14="http://schemas.microsoft.com/office/powerpoint/2010/main" val="2799421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horizon</a:t>
            </a:r>
          </a:p>
          <a:p>
            <a:endParaRPr lang="en-US" dirty="0"/>
          </a:p>
          <a:p>
            <a:r>
              <a:rPr lang="en-US" dirty="0" err="1"/>
              <a:t>gghorizon</a:t>
            </a:r>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25</a:t>
            </a:fld>
            <a:endParaRPr lang="en-US"/>
          </a:p>
        </p:txBody>
      </p:sp>
    </p:spTree>
    <p:extLst>
      <p:ext uri="{BB962C8B-B14F-4D97-AF65-F5344CB8AC3E}">
        <p14:creationId xmlns:p14="http://schemas.microsoft.com/office/powerpoint/2010/main" val="3897145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visualize/analyze time series data</a:t>
            </a:r>
          </a:p>
          <a:p>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27</a:t>
            </a:fld>
            <a:endParaRPr lang="en-US"/>
          </a:p>
        </p:txBody>
      </p:sp>
    </p:spTree>
    <p:extLst>
      <p:ext uri="{BB962C8B-B14F-4D97-AF65-F5344CB8AC3E}">
        <p14:creationId xmlns:p14="http://schemas.microsoft.com/office/powerpoint/2010/main" val="1706205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https://towardsdatascience.com/time-series-clustering-deriving-trends-and-archetypes-from-sequential-data-bb87783312b4</a:t>
            </a:r>
          </a:p>
        </p:txBody>
      </p:sp>
      <p:sp>
        <p:nvSpPr>
          <p:cNvPr id="4" name="Slide Number Placeholder 3"/>
          <p:cNvSpPr>
            <a:spLocks noGrp="1"/>
          </p:cNvSpPr>
          <p:nvPr>
            <p:ph type="sldNum" sz="quarter" idx="5"/>
          </p:nvPr>
        </p:nvSpPr>
        <p:spPr/>
        <p:txBody>
          <a:bodyPr/>
          <a:lstStyle/>
          <a:p>
            <a:fld id="{04779685-DD1D-4B3A-80C7-29224071D3B0}" type="slidenum">
              <a:rPr lang="en-US" smtClean="0"/>
              <a:t>29</a:t>
            </a:fld>
            <a:endParaRPr lang="en-US"/>
          </a:p>
        </p:txBody>
      </p:sp>
    </p:spTree>
    <p:extLst>
      <p:ext uri="{BB962C8B-B14F-4D97-AF65-F5344CB8AC3E}">
        <p14:creationId xmlns:p14="http://schemas.microsoft.com/office/powerpoint/2010/main" val="2316220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https://ink.library.smu.edu.sg/cgi/viewcontent.cgi?article=5379&amp;context=sis_research</a:t>
            </a:r>
          </a:p>
          <a:p>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30</a:t>
            </a:fld>
            <a:endParaRPr lang="en-US"/>
          </a:p>
        </p:txBody>
      </p:sp>
    </p:spTree>
    <p:extLst>
      <p:ext uri="{BB962C8B-B14F-4D97-AF65-F5344CB8AC3E}">
        <p14:creationId xmlns:p14="http://schemas.microsoft.com/office/powerpoint/2010/main" val="3772467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EDA together with the introduction description in this page</a:t>
            </a:r>
          </a:p>
        </p:txBody>
      </p:sp>
      <p:sp>
        <p:nvSpPr>
          <p:cNvPr id="4" name="Slide Number Placeholder 3"/>
          <p:cNvSpPr>
            <a:spLocks noGrp="1"/>
          </p:cNvSpPr>
          <p:nvPr>
            <p:ph type="sldNum" sz="quarter" idx="5"/>
          </p:nvPr>
        </p:nvSpPr>
        <p:spPr/>
        <p:txBody>
          <a:bodyPr/>
          <a:lstStyle/>
          <a:p>
            <a:fld id="{04779685-DD1D-4B3A-80C7-29224071D3B0}" type="slidenum">
              <a:rPr lang="en-US" smtClean="0"/>
              <a:t>10</a:t>
            </a:fld>
            <a:endParaRPr lang="en-US"/>
          </a:p>
        </p:txBody>
      </p:sp>
    </p:spTree>
    <p:extLst>
      <p:ext uri="{BB962C8B-B14F-4D97-AF65-F5344CB8AC3E}">
        <p14:creationId xmlns:p14="http://schemas.microsoft.com/office/powerpoint/2010/main" val="912642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11</a:t>
            </a:fld>
            <a:endParaRPr lang="en-US"/>
          </a:p>
        </p:txBody>
      </p:sp>
    </p:spTree>
    <p:extLst>
      <p:ext uri="{BB962C8B-B14F-4D97-AF65-F5344CB8AC3E}">
        <p14:creationId xmlns:p14="http://schemas.microsoft.com/office/powerpoint/2010/main" val="680304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https://xang1234.github.io/pyramidgeofacet/</a:t>
            </a:r>
          </a:p>
        </p:txBody>
      </p:sp>
      <p:sp>
        <p:nvSpPr>
          <p:cNvPr id="4" name="Slide Number Placeholder 3"/>
          <p:cNvSpPr>
            <a:spLocks noGrp="1"/>
          </p:cNvSpPr>
          <p:nvPr>
            <p:ph type="sldNum" sz="quarter" idx="5"/>
          </p:nvPr>
        </p:nvSpPr>
        <p:spPr/>
        <p:txBody>
          <a:bodyPr/>
          <a:lstStyle/>
          <a:p>
            <a:fld id="{04779685-DD1D-4B3A-80C7-29224071D3B0}" type="slidenum">
              <a:rPr lang="en-US" smtClean="0"/>
              <a:t>12</a:t>
            </a:fld>
            <a:endParaRPr lang="en-US"/>
          </a:p>
        </p:txBody>
      </p:sp>
    </p:spTree>
    <p:extLst>
      <p:ext uri="{BB962C8B-B14F-4D97-AF65-F5344CB8AC3E}">
        <p14:creationId xmlns:p14="http://schemas.microsoft.com/office/powerpoint/2010/main" val="4114006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13</a:t>
            </a:fld>
            <a:endParaRPr lang="en-US"/>
          </a:p>
        </p:txBody>
      </p:sp>
    </p:spTree>
    <p:extLst>
      <p:ext uri="{BB962C8B-B14F-4D97-AF65-F5344CB8AC3E}">
        <p14:creationId xmlns:p14="http://schemas.microsoft.com/office/powerpoint/2010/main" val="1545808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14</a:t>
            </a:fld>
            <a:endParaRPr lang="en-US"/>
          </a:p>
        </p:txBody>
      </p:sp>
    </p:spTree>
    <p:extLst>
      <p:ext uri="{BB962C8B-B14F-4D97-AF65-F5344CB8AC3E}">
        <p14:creationId xmlns:p14="http://schemas.microsoft.com/office/powerpoint/2010/main" val="724976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15</a:t>
            </a:fld>
            <a:endParaRPr lang="en-US"/>
          </a:p>
        </p:txBody>
      </p:sp>
    </p:spTree>
    <p:extLst>
      <p:ext uri="{BB962C8B-B14F-4D97-AF65-F5344CB8AC3E}">
        <p14:creationId xmlns:p14="http://schemas.microsoft.com/office/powerpoint/2010/main" val="1538350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https://medium.com/@panda061325/stock-clustering-with-time-series-clustering-in-r-63fe1fabe1b6</a:t>
            </a:r>
          </a:p>
          <a:p>
            <a:r>
              <a:rPr lang="en-US" dirty="0"/>
              <a:t>take</a:t>
            </a:r>
          </a:p>
          <a:p>
            <a:r>
              <a:rPr lang="en-US" dirty="0" err="1"/>
              <a:t>DTWclust</a:t>
            </a:r>
            <a:endParaRPr lang="en-US" dirty="0"/>
          </a:p>
          <a:p>
            <a:r>
              <a:rPr lang="en-US" dirty="0" err="1"/>
              <a:t>TSclust</a:t>
            </a:r>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16</a:t>
            </a:fld>
            <a:endParaRPr lang="en-US"/>
          </a:p>
        </p:txBody>
      </p:sp>
    </p:spTree>
    <p:extLst>
      <p:ext uri="{BB962C8B-B14F-4D97-AF65-F5344CB8AC3E}">
        <p14:creationId xmlns:p14="http://schemas.microsoft.com/office/powerpoint/2010/main" val="2743296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Geofacet</a:t>
            </a:r>
            <a:endParaRPr lang="en-US" dirty="0"/>
          </a:p>
          <a:p>
            <a:endParaRPr lang="en-US" dirty="0"/>
          </a:p>
          <a:p>
            <a:r>
              <a:rPr lang="en-US" dirty="0" err="1"/>
              <a:t>Tmap</a:t>
            </a:r>
            <a:r>
              <a:rPr lang="en-US" dirty="0"/>
              <a:t> to plot cluster</a:t>
            </a:r>
          </a:p>
          <a:p>
            <a:r>
              <a:rPr lang="en-US" dirty="0"/>
              <a:t>https://r-graph-gallery.com/183-choropleth-map-with-leaflet.html</a:t>
            </a:r>
          </a:p>
        </p:txBody>
      </p:sp>
      <p:sp>
        <p:nvSpPr>
          <p:cNvPr id="4" name="Slide Number Placeholder 3"/>
          <p:cNvSpPr>
            <a:spLocks noGrp="1"/>
          </p:cNvSpPr>
          <p:nvPr>
            <p:ph type="sldNum" sz="quarter" idx="5"/>
          </p:nvPr>
        </p:nvSpPr>
        <p:spPr/>
        <p:txBody>
          <a:bodyPr/>
          <a:lstStyle/>
          <a:p>
            <a:fld id="{04779685-DD1D-4B3A-80C7-29224071D3B0}" type="slidenum">
              <a:rPr lang="en-US" smtClean="0"/>
              <a:t>17</a:t>
            </a:fld>
            <a:endParaRPr lang="en-US"/>
          </a:p>
        </p:txBody>
      </p:sp>
    </p:spTree>
    <p:extLst>
      <p:ext uri="{BB962C8B-B14F-4D97-AF65-F5344CB8AC3E}">
        <p14:creationId xmlns:p14="http://schemas.microsoft.com/office/powerpoint/2010/main" val="3250203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BFD37-A058-B65B-882A-1F0E591B13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F90C65-A7C4-25F3-5ABD-D4B0E45257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818293-B0E0-6FD6-D29B-A7B015ADF555}"/>
              </a:ext>
            </a:extLst>
          </p:cNvPr>
          <p:cNvSpPr>
            <a:spLocks noGrp="1"/>
          </p:cNvSpPr>
          <p:nvPr>
            <p:ph type="dt" sz="half" idx="10"/>
          </p:nvPr>
        </p:nvSpPr>
        <p:spPr/>
        <p:txBody>
          <a:bodyPr/>
          <a:lstStyle/>
          <a:p>
            <a:fld id="{C83E805E-66AE-4367-AE4D-B25E87DFFBBE}" type="datetimeFigureOut">
              <a:rPr lang="en-US" smtClean="0"/>
              <a:t>3/26/2023</a:t>
            </a:fld>
            <a:endParaRPr lang="en-US"/>
          </a:p>
        </p:txBody>
      </p:sp>
      <p:sp>
        <p:nvSpPr>
          <p:cNvPr id="5" name="Footer Placeholder 4">
            <a:extLst>
              <a:ext uri="{FF2B5EF4-FFF2-40B4-BE49-F238E27FC236}">
                <a16:creationId xmlns:a16="http://schemas.microsoft.com/office/drawing/2014/main" id="{AA1CC562-D239-9DDF-FC2A-8782EA509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07FBD-43A1-7784-4909-8332B4B8D320}"/>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13435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62B5-BA70-CD27-91DA-CDF5414D15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A8ADDB-4029-CF3E-ECC3-D6F2C51D2A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2CB74E-498B-6761-407E-BAE17CFC6F09}"/>
              </a:ext>
            </a:extLst>
          </p:cNvPr>
          <p:cNvSpPr>
            <a:spLocks noGrp="1"/>
          </p:cNvSpPr>
          <p:nvPr>
            <p:ph type="dt" sz="half" idx="10"/>
          </p:nvPr>
        </p:nvSpPr>
        <p:spPr/>
        <p:txBody>
          <a:bodyPr/>
          <a:lstStyle/>
          <a:p>
            <a:fld id="{C83E805E-66AE-4367-AE4D-B25E87DFFBBE}" type="datetimeFigureOut">
              <a:rPr lang="en-US" smtClean="0"/>
              <a:t>3/26/2023</a:t>
            </a:fld>
            <a:endParaRPr lang="en-US"/>
          </a:p>
        </p:txBody>
      </p:sp>
      <p:sp>
        <p:nvSpPr>
          <p:cNvPr id="5" name="Footer Placeholder 4">
            <a:extLst>
              <a:ext uri="{FF2B5EF4-FFF2-40B4-BE49-F238E27FC236}">
                <a16:creationId xmlns:a16="http://schemas.microsoft.com/office/drawing/2014/main" id="{D068E7C5-060B-33E6-B213-8100F45218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6F05A6-772F-81D7-3218-AA624D0D868F}"/>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4292961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C516A4-7444-15CC-2C83-96E893685D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797692-842E-D917-1A44-ED6583AAAA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AE7675-620C-2780-4513-12D425CAF732}"/>
              </a:ext>
            </a:extLst>
          </p:cNvPr>
          <p:cNvSpPr>
            <a:spLocks noGrp="1"/>
          </p:cNvSpPr>
          <p:nvPr>
            <p:ph type="dt" sz="half" idx="10"/>
          </p:nvPr>
        </p:nvSpPr>
        <p:spPr/>
        <p:txBody>
          <a:bodyPr/>
          <a:lstStyle/>
          <a:p>
            <a:fld id="{C83E805E-66AE-4367-AE4D-B25E87DFFBBE}" type="datetimeFigureOut">
              <a:rPr lang="en-US" smtClean="0"/>
              <a:t>3/26/2023</a:t>
            </a:fld>
            <a:endParaRPr lang="en-US"/>
          </a:p>
        </p:txBody>
      </p:sp>
      <p:sp>
        <p:nvSpPr>
          <p:cNvPr id="5" name="Footer Placeholder 4">
            <a:extLst>
              <a:ext uri="{FF2B5EF4-FFF2-40B4-BE49-F238E27FC236}">
                <a16:creationId xmlns:a16="http://schemas.microsoft.com/office/drawing/2014/main" id="{4FAD789A-5838-39A2-0A1A-CDAAEF322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F81F9E-3EBC-0101-A705-05630A8B4BDB}"/>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1505641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75DA9-9479-1338-65EE-4B24FFF539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409CBD-39D1-7148-4161-C587E1B56F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9D226-21D0-4723-3F99-7E5C3F42E48F}"/>
              </a:ext>
            </a:extLst>
          </p:cNvPr>
          <p:cNvSpPr>
            <a:spLocks noGrp="1"/>
          </p:cNvSpPr>
          <p:nvPr>
            <p:ph type="dt" sz="half" idx="10"/>
          </p:nvPr>
        </p:nvSpPr>
        <p:spPr/>
        <p:txBody>
          <a:bodyPr/>
          <a:lstStyle/>
          <a:p>
            <a:fld id="{C83E805E-66AE-4367-AE4D-B25E87DFFBBE}" type="datetimeFigureOut">
              <a:rPr lang="en-US" smtClean="0"/>
              <a:t>3/26/2023</a:t>
            </a:fld>
            <a:endParaRPr lang="en-US"/>
          </a:p>
        </p:txBody>
      </p:sp>
      <p:sp>
        <p:nvSpPr>
          <p:cNvPr id="5" name="Footer Placeholder 4">
            <a:extLst>
              <a:ext uri="{FF2B5EF4-FFF2-40B4-BE49-F238E27FC236}">
                <a16:creationId xmlns:a16="http://schemas.microsoft.com/office/drawing/2014/main" id="{82E7CB9C-B298-3F0D-08F6-39D9E98AE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FFA768-6F83-7D23-D9AE-C243BF2ACBD5}"/>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2562405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D065-DE04-CFD4-76CE-802DB9BE36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1EACEF-831D-0AF8-6290-7381C48EF8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1C26ED-CCD9-3704-0076-35516F0ED92F}"/>
              </a:ext>
            </a:extLst>
          </p:cNvPr>
          <p:cNvSpPr>
            <a:spLocks noGrp="1"/>
          </p:cNvSpPr>
          <p:nvPr>
            <p:ph type="dt" sz="half" idx="10"/>
          </p:nvPr>
        </p:nvSpPr>
        <p:spPr/>
        <p:txBody>
          <a:bodyPr/>
          <a:lstStyle/>
          <a:p>
            <a:fld id="{C83E805E-66AE-4367-AE4D-B25E87DFFBBE}" type="datetimeFigureOut">
              <a:rPr lang="en-US" smtClean="0"/>
              <a:t>3/26/2023</a:t>
            </a:fld>
            <a:endParaRPr lang="en-US"/>
          </a:p>
        </p:txBody>
      </p:sp>
      <p:sp>
        <p:nvSpPr>
          <p:cNvPr id="5" name="Footer Placeholder 4">
            <a:extLst>
              <a:ext uri="{FF2B5EF4-FFF2-40B4-BE49-F238E27FC236}">
                <a16:creationId xmlns:a16="http://schemas.microsoft.com/office/drawing/2014/main" id="{0EA90D51-B3BF-9ED9-87C7-1BA7003D7F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154F6-7F75-FA6D-1C0E-9BDE7BF8BC07}"/>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936619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36491-23AD-4F0B-DE7F-2E411EBD00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C9CEAC-4A3B-7BAA-AF0B-2A7DF4D8DE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D1E76D-E189-11A7-4D04-7FB167F8B2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5C05D9-A302-2CAE-F68D-EAD54B5D053D}"/>
              </a:ext>
            </a:extLst>
          </p:cNvPr>
          <p:cNvSpPr>
            <a:spLocks noGrp="1"/>
          </p:cNvSpPr>
          <p:nvPr>
            <p:ph type="dt" sz="half" idx="10"/>
          </p:nvPr>
        </p:nvSpPr>
        <p:spPr/>
        <p:txBody>
          <a:bodyPr/>
          <a:lstStyle/>
          <a:p>
            <a:fld id="{C83E805E-66AE-4367-AE4D-B25E87DFFBBE}" type="datetimeFigureOut">
              <a:rPr lang="en-US" smtClean="0"/>
              <a:t>3/26/2023</a:t>
            </a:fld>
            <a:endParaRPr lang="en-US"/>
          </a:p>
        </p:txBody>
      </p:sp>
      <p:sp>
        <p:nvSpPr>
          <p:cNvPr id="6" name="Footer Placeholder 5">
            <a:extLst>
              <a:ext uri="{FF2B5EF4-FFF2-40B4-BE49-F238E27FC236}">
                <a16:creationId xmlns:a16="http://schemas.microsoft.com/office/drawing/2014/main" id="{65B6F984-2A4E-0306-0FA5-AF4BB9E141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56F19C-622F-2C53-79A5-8BD09CDBF8E7}"/>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800626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7433B-9DB8-6E5B-A82A-5A98D217B4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905D69-2326-F9A9-E3ED-591D85DB3D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5899E6-7D7F-73D1-5C0E-E1FFCB79F3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799576-AE7B-8241-8343-5283C286B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CEF054-73BF-5B06-692E-77A83F7642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9251E7-A4A8-2ECF-0F9F-3B7BE6C2CB41}"/>
              </a:ext>
            </a:extLst>
          </p:cNvPr>
          <p:cNvSpPr>
            <a:spLocks noGrp="1"/>
          </p:cNvSpPr>
          <p:nvPr>
            <p:ph type="dt" sz="half" idx="10"/>
          </p:nvPr>
        </p:nvSpPr>
        <p:spPr/>
        <p:txBody>
          <a:bodyPr/>
          <a:lstStyle/>
          <a:p>
            <a:fld id="{C83E805E-66AE-4367-AE4D-B25E87DFFBBE}" type="datetimeFigureOut">
              <a:rPr lang="en-US" smtClean="0"/>
              <a:t>3/26/2023</a:t>
            </a:fld>
            <a:endParaRPr lang="en-US"/>
          </a:p>
        </p:txBody>
      </p:sp>
      <p:sp>
        <p:nvSpPr>
          <p:cNvPr id="8" name="Footer Placeholder 7">
            <a:extLst>
              <a:ext uri="{FF2B5EF4-FFF2-40B4-BE49-F238E27FC236}">
                <a16:creationId xmlns:a16="http://schemas.microsoft.com/office/drawing/2014/main" id="{718636B3-696F-1B58-3D69-DC1D155D77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F7DE5D-6C9B-F2E7-547C-2C67A74143E1}"/>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2467412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7F7F2-0AF1-7A05-266D-56EEA7C7A3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AEE49D-E0EB-60B9-3745-7092073411A4}"/>
              </a:ext>
            </a:extLst>
          </p:cNvPr>
          <p:cNvSpPr>
            <a:spLocks noGrp="1"/>
          </p:cNvSpPr>
          <p:nvPr>
            <p:ph type="dt" sz="half" idx="10"/>
          </p:nvPr>
        </p:nvSpPr>
        <p:spPr/>
        <p:txBody>
          <a:bodyPr/>
          <a:lstStyle/>
          <a:p>
            <a:fld id="{C83E805E-66AE-4367-AE4D-B25E87DFFBBE}" type="datetimeFigureOut">
              <a:rPr lang="en-US" smtClean="0"/>
              <a:t>3/26/2023</a:t>
            </a:fld>
            <a:endParaRPr lang="en-US"/>
          </a:p>
        </p:txBody>
      </p:sp>
      <p:sp>
        <p:nvSpPr>
          <p:cNvPr id="4" name="Footer Placeholder 3">
            <a:extLst>
              <a:ext uri="{FF2B5EF4-FFF2-40B4-BE49-F238E27FC236}">
                <a16:creationId xmlns:a16="http://schemas.microsoft.com/office/drawing/2014/main" id="{CAD8832D-A36E-B3BF-8D96-1F0A40EBCB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CEDEBB-33F9-971C-37A9-AEF257D882B0}"/>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3939211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E89CA-1E13-A5DB-47F1-6C16DC91FF53}"/>
              </a:ext>
            </a:extLst>
          </p:cNvPr>
          <p:cNvSpPr>
            <a:spLocks noGrp="1"/>
          </p:cNvSpPr>
          <p:nvPr>
            <p:ph type="dt" sz="half" idx="10"/>
          </p:nvPr>
        </p:nvSpPr>
        <p:spPr/>
        <p:txBody>
          <a:bodyPr/>
          <a:lstStyle/>
          <a:p>
            <a:fld id="{C83E805E-66AE-4367-AE4D-B25E87DFFBBE}" type="datetimeFigureOut">
              <a:rPr lang="en-US" smtClean="0"/>
              <a:t>3/26/2023</a:t>
            </a:fld>
            <a:endParaRPr lang="en-US"/>
          </a:p>
        </p:txBody>
      </p:sp>
      <p:sp>
        <p:nvSpPr>
          <p:cNvPr id="3" name="Footer Placeholder 2">
            <a:extLst>
              <a:ext uri="{FF2B5EF4-FFF2-40B4-BE49-F238E27FC236}">
                <a16:creationId xmlns:a16="http://schemas.microsoft.com/office/drawing/2014/main" id="{0230D5B7-B4BA-44D7-DADB-8E360D302B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13C861-D9B8-88D0-32BA-2E167F1A3798}"/>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1592123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73D2-F85B-A3F5-297C-6EDCCD2E88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205154-5AFA-A73C-A5BF-E9BDAB5C49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48613B-E291-E7F3-B932-83FC6340C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5A5BE7-48A4-FE0E-7D86-EC575035673B}"/>
              </a:ext>
            </a:extLst>
          </p:cNvPr>
          <p:cNvSpPr>
            <a:spLocks noGrp="1"/>
          </p:cNvSpPr>
          <p:nvPr>
            <p:ph type="dt" sz="half" idx="10"/>
          </p:nvPr>
        </p:nvSpPr>
        <p:spPr/>
        <p:txBody>
          <a:bodyPr/>
          <a:lstStyle/>
          <a:p>
            <a:fld id="{C83E805E-66AE-4367-AE4D-B25E87DFFBBE}" type="datetimeFigureOut">
              <a:rPr lang="en-US" smtClean="0"/>
              <a:t>3/26/2023</a:t>
            </a:fld>
            <a:endParaRPr lang="en-US"/>
          </a:p>
        </p:txBody>
      </p:sp>
      <p:sp>
        <p:nvSpPr>
          <p:cNvPr id="6" name="Footer Placeholder 5">
            <a:extLst>
              <a:ext uri="{FF2B5EF4-FFF2-40B4-BE49-F238E27FC236}">
                <a16:creationId xmlns:a16="http://schemas.microsoft.com/office/drawing/2014/main" id="{43F24023-2D11-4DD0-19AB-40469870ED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43D27B-13C2-A45F-B3AE-F3B89EA211E4}"/>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3097586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16662-7C44-73D0-EFF8-61E7D56308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BAEF89-C80F-3CBB-DF88-40CA62B61E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212BBC-36D3-5ECF-0344-2900F47C2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C19E28-F4ED-B949-026E-2577569A30A8}"/>
              </a:ext>
            </a:extLst>
          </p:cNvPr>
          <p:cNvSpPr>
            <a:spLocks noGrp="1"/>
          </p:cNvSpPr>
          <p:nvPr>
            <p:ph type="dt" sz="half" idx="10"/>
          </p:nvPr>
        </p:nvSpPr>
        <p:spPr/>
        <p:txBody>
          <a:bodyPr/>
          <a:lstStyle/>
          <a:p>
            <a:fld id="{C83E805E-66AE-4367-AE4D-B25E87DFFBBE}" type="datetimeFigureOut">
              <a:rPr lang="en-US" smtClean="0"/>
              <a:t>3/26/2023</a:t>
            </a:fld>
            <a:endParaRPr lang="en-US"/>
          </a:p>
        </p:txBody>
      </p:sp>
      <p:sp>
        <p:nvSpPr>
          <p:cNvPr id="6" name="Footer Placeholder 5">
            <a:extLst>
              <a:ext uri="{FF2B5EF4-FFF2-40B4-BE49-F238E27FC236}">
                <a16:creationId xmlns:a16="http://schemas.microsoft.com/office/drawing/2014/main" id="{E96B7F95-B09C-6C9F-992B-767C875D9E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000201-7480-7829-E1DC-D3E3EEE017DF}"/>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155205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0D37D9-FE62-8CEE-3BC6-7649557CB9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24EF30-778A-B649-9C87-E72D1653EB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BD882C-010B-CE43-39C5-D9DA393A4A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3E805E-66AE-4367-AE4D-B25E87DFFBBE}" type="datetimeFigureOut">
              <a:rPr lang="en-US" smtClean="0"/>
              <a:t>3/26/2023</a:t>
            </a:fld>
            <a:endParaRPr lang="en-US"/>
          </a:p>
        </p:txBody>
      </p:sp>
      <p:sp>
        <p:nvSpPr>
          <p:cNvPr id="5" name="Footer Placeholder 4">
            <a:extLst>
              <a:ext uri="{FF2B5EF4-FFF2-40B4-BE49-F238E27FC236}">
                <a16:creationId xmlns:a16="http://schemas.microsoft.com/office/drawing/2014/main" id="{742468ED-3CDF-5AF2-96A9-EA3A753B6D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BAA55C-A085-77FF-241D-6A660C2D5F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D9D537-BBF8-4BEE-89D1-7AC8D448074D}" type="slidenum">
              <a:rPr lang="en-US" smtClean="0"/>
              <a:t>‹#›</a:t>
            </a:fld>
            <a:endParaRPr lang="en-US"/>
          </a:p>
        </p:txBody>
      </p:sp>
    </p:spTree>
    <p:extLst>
      <p:ext uri="{BB962C8B-B14F-4D97-AF65-F5344CB8AC3E}">
        <p14:creationId xmlns:p14="http://schemas.microsoft.com/office/powerpoint/2010/main" val="3303096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arth.org/singapore-energy-transition/" TargetMode="External"/><Relationship Id="rId2" Type="http://schemas.openxmlformats.org/officeDocument/2006/relationships/hyperlink" Target="https://www.jienamclellan.com/post/shiny/" TargetMode="External"/><Relationship Id="rId1" Type="http://schemas.openxmlformats.org/officeDocument/2006/relationships/slideLayout" Target="../slideLayouts/slideLayout2.xml"/><Relationship Id="rId5" Type="http://schemas.openxmlformats.org/officeDocument/2006/relationships/hyperlink" Target="https://r.tquant.eu/tquant/Tartu/Frequentist_vs_Bayes_post_hoc/" TargetMode="External"/><Relationship Id="rId4" Type="http://schemas.openxmlformats.org/officeDocument/2006/relationships/hyperlink" Target="https://ink.library.smu.edu.sg/cgi/viewcontent.cgi?article=5379&amp;context=sis_research"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00_B8236AA.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C6ADC-E6BF-65EE-A069-748C6FD5B9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EBD2DA-A38F-5B46-4E08-01269F3D2A0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C4F73EA-6710-34A2-C383-558AE7FC6430}"/>
              </a:ext>
            </a:extLst>
          </p:cNvPr>
          <p:cNvPicPr>
            <a:picLocks noChangeAspect="1"/>
          </p:cNvPicPr>
          <p:nvPr/>
        </p:nvPicPr>
        <p:blipFill>
          <a:blip r:embed="rId2"/>
          <a:stretch>
            <a:fillRect/>
          </a:stretch>
        </p:blipFill>
        <p:spPr>
          <a:xfrm>
            <a:off x="0" y="541254"/>
            <a:ext cx="12192000" cy="5775492"/>
          </a:xfrm>
          <a:prstGeom prst="rect">
            <a:avLst/>
          </a:prstGeom>
        </p:spPr>
      </p:pic>
    </p:spTree>
    <p:extLst>
      <p:ext uri="{BB962C8B-B14F-4D97-AF65-F5344CB8AC3E}">
        <p14:creationId xmlns:p14="http://schemas.microsoft.com/office/powerpoint/2010/main" val="961776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73E80A-9604-5C97-FB95-4ED16D29E246}"/>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74" name="Rectangle 73">
            <a:extLst>
              <a:ext uri="{FF2B5EF4-FFF2-40B4-BE49-F238E27FC236}">
                <a16:creationId xmlns:a16="http://schemas.microsoft.com/office/drawing/2014/main" id="{754A6B77-71DD-565E-F372-ACD6F5098396}"/>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76" name="Rectangle 75">
            <a:extLst>
              <a:ext uri="{FF2B5EF4-FFF2-40B4-BE49-F238E27FC236}">
                <a16:creationId xmlns:a16="http://schemas.microsoft.com/office/drawing/2014/main" id="{8DC37518-8203-7B8C-8B3B-84756CFF3CB4}"/>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6" name="Rectangle 5">
            <a:extLst>
              <a:ext uri="{FF2B5EF4-FFF2-40B4-BE49-F238E27FC236}">
                <a16:creationId xmlns:a16="http://schemas.microsoft.com/office/drawing/2014/main" id="{FA5579A8-BBC0-EE3A-A4D1-C9D7F482E429}"/>
              </a:ext>
            </a:extLst>
          </p:cNvPr>
          <p:cNvSpPr/>
          <p:nvPr/>
        </p:nvSpPr>
        <p:spPr>
          <a:xfrm>
            <a:off x="290589" y="228162"/>
            <a:ext cx="1174737" cy="36273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sp>
        <p:nvSpPr>
          <p:cNvPr id="7" name="TextBox 6">
            <a:extLst>
              <a:ext uri="{FF2B5EF4-FFF2-40B4-BE49-F238E27FC236}">
                <a16:creationId xmlns:a16="http://schemas.microsoft.com/office/drawing/2014/main" id="{CAE2B296-18C8-0C00-DA48-14A2A6DD810F}"/>
              </a:ext>
            </a:extLst>
          </p:cNvPr>
          <p:cNvSpPr txBox="1"/>
          <p:nvPr/>
        </p:nvSpPr>
        <p:spPr>
          <a:xfrm>
            <a:off x="492101" y="810234"/>
            <a:ext cx="9671402" cy="2031325"/>
          </a:xfrm>
          <a:prstGeom prst="rect">
            <a:avLst/>
          </a:prstGeom>
          <a:noFill/>
        </p:spPr>
        <p:txBody>
          <a:bodyPr wrap="square" rtlCol="0">
            <a:spAutoFit/>
          </a:bodyPr>
          <a:lstStyle/>
          <a:p>
            <a:r>
              <a:rPr lang="en-US" dirty="0">
                <a:solidFill>
                  <a:srgbClr val="967B44"/>
                </a:solidFill>
                <a:latin typeface="Georgia" panose="02040502050405020303" pitchFamily="18" charset="0"/>
              </a:rPr>
              <a:t>An overview tab to include some of the points:</a:t>
            </a:r>
          </a:p>
          <a:p>
            <a:pPr marL="285750" indent="-285750">
              <a:buFont typeface="Arial" panose="020B0604020202020204" pitchFamily="34" charset="0"/>
              <a:buChar char="•"/>
            </a:pPr>
            <a:r>
              <a:rPr lang="en-US" dirty="0">
                <a:solidFill>
                  <a:srgbClr val="967B44"/>
                </a:solidFill>
                <a:latin typeface="Georgia" panose="02040502050405020303" pitchFamily="18" charset="0"/>
              </a:rPr>
              <a:t>Title, description and objectives of this app</a:t>
            </a:r>
          </a:p>
          <a:p>
            <a:pPr marL="285750" indent="-285750">
              <a:buFont typeface="Arial" panose="020B0604020202020204" pitchFamily="34" charset="0"/>
              <a:buChar char="•"/>
            </a:pPr>
            <a:r>
              <a:rPr lang="en-US" dirty="0">
                <a:solidFill>
                  <a:srgbClr val="967B44"/>
                </a:solidFill>
                <a:latin typeface="Georgia" panose="02040502050405020303" pitchFamily="18" charset="0"/>
              </a:rPr>
              <a:t>Overall trends for basic understanding:</a:t>
            </a:r>
          </a:p>
          <a:p>
            <a:pPr marL="742950" lvl="1" indent="-285750">
              <a:buFont typeface="Courier New" panose="02070309020205020404" pitchFamily="49" charset="0"/>
              <a:buChar char="o"/>
            </a:pPr>
            <a:r>
              <a:rPr lang="en-US" dirty="0">
                <a:solidFill>
                  <a:srgbClr val="967B44"/>
                </a:solidFill>
                <a:latin typeface="Georgia" panose="02040502050405020303" pitchFamily="18" charset="0"/>
              </a:rPr>
              <a:t>Basic EDA </a:t>
            </a:r>
          </a:p>
          <a:p>
            <a:pPr marL="742950" lvl="1" indent="-285750">
              <a:buFont typeface="Courier New" panose="02070309020205020404" pitchFamily="49" charset="0"/>
              <a:buChar char="o"/>
            </a:pPr>
            <a:r>
              <a:rPr lang="en-US" dirty="0">
                <a:solidFill>
                  <a:srgbClr val="967B44"/>
                </a:solidFill>
                <a:latin typeface="Georgia" panose="02040502050405020303" pitchFamily="18" charset="0"/>
              </a:rPr>
              <a:t>Trend of household consumption + tariff (in the same line chart?)</a:t>
            </a:r>
          </a:p>
          <a:p>
            <a:pPr marL="742950" lvl="1" indent="-285750">
              <a:buFont typeface="Courier New" panose="02070309020205020404" pitchFamily="49" charset="0"/>
              <a:buChar char="o"/>
            </a:pPr>
            <a:r>
              <a:rPr lang="en-US" dirty="0">
                <a:solidFill>
                  <a:srgbClr val="967B44"/>
                </a:solidFill>
                <a:latin typeface="Georgia" panose="02040502050405020303" pitchFamily="18" charset="0"/>
              </a:rPr>
              <a:t>A map showing the consumption with color gradient</a:t>
            </a:r>
          </a:p>
          <a:p>
            <a:pPr marL="742950" lvl="1" indent="-285750">
              <a:buFont typeface="Courier New" panose="02070309020205020404" pitchFamily="49" charset="0"/>
              <a:buChar char="o"/>
            </a:pPr>
            <a:r>
              <a:rPr lang="en-US" dirty="0">
                <a:solidFill>
                  <a:srgbClr val="967B44"/>
                </a:solidFill>
                <a:latin typeface="Georgia" panose="02040502050405020303" pitchFamily="18" charset="0"/>
              </a:rPr>
              <a:t>Something else…</a:t>
            </a:r>
          </a:p>
        </p:txBody>
      </p:sp>
      <p:sp>
        <p:nvSpPr>
          <p:cNvPr id="2" name="Rectangle 1">
            <a:extLst>
              <a:ext uri="{FF2B5EF4-FFF2-40B4-BE49-F238E27FC236}">
                <a16:creationId xmlns:a16="http://schemas.microsoft.com/office/drawing/2014/main" id="{2E7B79C2-7194-7474-3DD2-5A72F6BE0C91}"/>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3016891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A23744-3308-90A8-141B-D76835253D34}"/>
              </a:ext>
            </a:extLst>
          </p:cNvPr>
          <p:cNvSpPr/>
          <p:nvPr/>
        </p:nvSpPr>
        <p:spPr>
          <a:xfrm>
            <a:off x="680132" y="1044027"/>
            <a:ext cx="2640184" cy="1121956"/>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8BD48C-0E31-539B-2EAE-D7D3ADFB5176}"/>
              </a:ext>
            </a:extLst>
          </p:cNvPr>
          <p:cNvSpPr txBox="1"/>
          <p:nvPr/>
        </p:nvSpPr>
        <p:spPr>
          <a:xfrm>
            <a:off x="749028" y="1170825"/>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Year:</a:t>
            </a:r>
            <a:endParaRPr lang="en-GB" altLang="en-US" dirty="0">
              <a:solidFill>
                <a:schemeClr val="bg1"/>
              </a:solidFill>
            </a:endParaRPr>
          </a:p>
        </p:txBody>
      </p:sp>
      <p:sp>
        <p:nvSpPr>
          <p:cNvPr id="8" name="Rectangle 7">
            <a:extLst>
              <a:ext uri="{FF2B5EF4-FFF2-40B4-BE49-F238E27FC236}">
                <a16:creationId xmlns:a16="http://schemas.microsoft.com/office/drawing/2014/main" id="{E0379FBC-9446-8B3E-F08D-56C8E05D3354}"/>
              </a:ext>
            </a:extLst>
          </p:cNvPr>
          <p:cNvSpPr/>
          <p:nvPr/>
        </p:nvSpPr>
        <p:spPr>
          <a:xfrm>
            <a:off x="864879" y="1569856"/>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erge 8">
            <a:extLst>
              <a:ext uri="{FF2B5EF4-FFF2-40B4-BE49-F238E27FC236}">
                <a16:creationId xmlns:a16="http://schemas.microsoft.com/office/drawing/2014/main" id="{7A7E71A3-029F-7361-6D3D-88ED640DDBDE}"/>
              </a:ext>
            </a:extLst>
          </p:cNvPr>
          <p:cNvSpPr/>
          <p:nvPr/>
        </p:nvSpPr>
        <p:spPr>
          <a:xfrm>
            <a:off x="2533095" y="1642105"/>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5E1D4658-649D-E21A-4879-A8330816E6D9}"/>
              </a:ext>
            </a:extLst>
          </p:cNvPr>
          <p:cNvCxnSpPr/>
          <p:nvPr/>
        </p:nvCxnSpPr>
        <p:spPr>
          <a:xfrm>
            <a:off x="2474675" y="1568445"/>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D6FD3AE-31EE-11C0-B395-9E6F3BFD29C0}"/>
              </a:ext>
            </a:extLst>
          </p:cNvPr>
          <p:cNvGrpSpPr/>
          <p:nvPr/>
        </p:nvGrpSpPr>
        <p:grpSpPr>
          <a:xfrm>
            <a:off x="700947" y="2406801"/>
            <a:ext cx="2695223" cy="2484120"/>
            <a:chOff x="7603348" y="2419350"/>
            <a:chExt cx="2695223" cy="2484120"/>
          </a:xfrm>
        </p:grpSpPr>
        <p:grpSp>
          <p:nvGrpSpPr>
            <p:cNvPr id="12" name="Group 11">
              <a:extLst>
                <a:ext uri="{FF2B5EF4-FFF2-40B4-BE49-F238E27FC236}">
                  <a16:creationId xmlns:a16="http://schemas.microsoft.com/office/drawing/2014/main" id="{5EBC0DFD-9693-0565-29AD-D0A48318CAAD}"/>
                </a:ext>
              </a:extLst>
            </p:cNvPr>
            <p:cNvGrpSpPr/>
            <p:nvPr/>
          </p:nvGrpSpPr>
          <p:grpSpPr>
            <a:xfrm>
              <a:off x="7603348" y="2419350"/>
              <a:ext cx="2695223" cy="2484120"/>
              <a:chOff x="1213978" y="3368040"/>
              <a:chExt cx="2695223" cy="2484120"/>
            </a:xfrm>
          </p:grpSpPr>
          <p:grpSp>
            <p:nvGrpSpPr>
              <p:cNvPr id="13" name="Group 12">
                <a:extLst>
                  <a:ext uri="{FF2B5EF4-FFF2-40B4-BE49-F238E27FC236}">
                    <a16:creationId xmlns:a16="http://schemas.microsoft.com/office/drawing/2014/main" id="{3E7C3542-8523-9E9C-16F1-9926E882BFA3}"/>
                  </a:ext>
                </a:extLst>
              </p:cNvPr>
              <p:cNvGrpSpPr/>
              <p:nvPr/>
            </p:nvGrpSpPr>
            <p:grpSpPr>
              <a:xfrm>
                <a:off x="1213978" y="3368040"/>
                <a:ext cx="2641742" cy="2484120"/>
                <a:chOff x="1137778" y="2743200"/>
                <a:chExt cx="2641742" cy="2484120"/>
              </a:xfrm>
            </p:grpSpPr>
            <p:grpSp>
              <p:nvGrpSpPr>
                <p:cNvPr id="15" name="Group 14">
                  <a:extLst>
                    <a:ext uri="{FF2B5EF4-FFF2-40B4-BE49-F238E27FC236}">
                      <a16:creationId xmlns:a16="http://schemas.microsoft.com/office/drawing/2014/main" id="{36AA2C64-E45F-16ED-4731-816736BC202A}"/>
                    </a:ext>
                  </a:extLst>
                </p:cNvPr>
                <p:cNvGrpSpPr/>
                <p:nvPr/>
              </p:nvGrpSpPr>
              <p:grpSpPr>
                <a:xfrm>
                  <a:off x="1137778" y="2743200"/>
                  <a:ext cx="2641742" cy="2484120"/>
                  <a:chOff x="421498" y="1676400"/>
                  <a:chExt cx="3111924" cy="2484120"/>
                </a:xfrm>
              </p:grpSpPr>
              <p:sp>
                <p:nvSpPr>
                  <p:cNvPr id="19" name="Rectangle 18">
                    <a:extLst>
                      <a:ext uri="{FF2B5EF4-FFF2-40B4-BE49-F238E27FC236}">
                        <a16:creationId xmlns:a16="http://schemas.microsoft.com/office/drawing/2014/main" id="{9422ED36-A188-993F-ED58-088C1570B011}"/>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EDF0E7-9520-BA24-B584-1D79A5EDB3A6}"/>
                      </a:ext>
                    </a:extLst>
                  </p:cNvPr>
                  <p:cNvSpPr/>
                  <p:nvPr/>
                </p:nvSpPr>
                <p:spPr>
                  <a:xfrm>
                    <a:off x="423333" y="1682045"/>
                    <a:ext cx="3110089" cy="247847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9186837C-800B-BCA0-4AEF-D97BAE750F11}"/>
                    </a:ext>
                  </a:extLst>
                </p:cNvPr>
                <p:cNvGrpSpPr/>
                <p:nvPr/>
              </p:nvGrpSpPr>
              <p:grpSpPr>
                <a:xfrm>
                  <a:off x="1392204" y="3279055"/>
                  <a:ext cx="2200485" cy="1769715"/>
                  <a:chOff x="1163604" y="2334175"/>
                  <a:chExt cx="2200485" cy="1769715"/>
                </a:xfrm>
              </p:grpSpPr>
              <p:sp>
                <p:nvSpPr>
                  <p:cNvPr id="17" name="TextBox 16">
                    <a:extLst>
                      <a:ext uri="{FF2B5EF4-FFF2-40B4-BE49-F238E27FC236}">
                        <a16:creationId xmlns:a16="http://schemas.microsoft.com/office/drawing/2014/main" id="{55FB15A3-5503-0149-401F-08232FC227AF}"/>
                      </a:ext>
                    </a:extLst>
                  </p:cNvPr>
                  <p:cNvSpPr txBox="1"/>
                  <p:nvPr/>
                </p:nvSpPr>
                <p:spPr>
                  <a:xfrm>
                    <a:off x="1529646" y="2334175"/>
                    <a:ext cx="1834443" cy="1769715"/>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Central Region</a:t>
                    </a:r>
                  </a:p>
                  <a:p>
                    <a:r>
                      <a:rPr lang="en-US" altLang="en-US" dirty="0" err="1"/>
                      <a:t>NorthEast</a:t>
                    </a:r>
                    <a:r>
                      <a:rPr lang="en-US" altLang="en-US" dirty="0"/>
                      <a:t> Region</a:t>
                    </a:r>
                  </a:p>
                  <a:p>
                    <a:r>
                      <a:rPr lang="en-US" altLang="en-US" dirty="0"/>
                      <a:t>East Region</a:t>
                    </a:r>
                  </a:p>
                  <a:p>
                    <a:r>
                      <a:rPr lang="en-US" altLang="en-US" dirty="0"/>
                      <a:t>North Region</a:t>
                    </a:r>
                  </a:p>
                  <a:p>
                    <a:r>
                      <a:rPr lang="en-US" altLang="en-US" dirty="0"/>
                      <a:t>West Region</a:t>
                    </a:r>
                  </a:p>
                  <a:p>
                    <a:r>
                      <a:rPr lang="en-US" altLang="en-US" dirty="0"/>
                      <a:t>Overall</a:t>
                    </a:r>
                  </a:p>
                </p:txBody>
              </p:sp>
              <p:sp>
                <p:nvSpPr>
                  <p:cNvPr id="18" name="Google Shape;70;p8">
                    <a:extLst>
                      <a:ext uri="{FF2B5EF4-FFF2-40B4-BE49-F238E27FC236}">
                        <a16:creationId xmlns:a16="http://schemas.microsoft.com/office/drawing/2014/main" id="{45DCA34C-4CE2-D9E7-CE46-1DC90B7C3F23}"/>
                      </a:ext>
                    </a:extLst>
                  </p:cNvPr>
                  <p:cNvSpPr/>
                  <p:nvPr/>
                </p:nvSpPr>
                <p:spPr>
                  <a:xfrm>
                    <a:off x="1163604" y="235413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sp>
            <p:nvSpPr>
              <p:cNvPr id="14" name="TextBox 13">
                <a:extLst>
                  <a:ext uri="{FF2B5EF4-FFF2-40B4-BE49-F238E27FC236}">
                    <a16:creationId xmlns:a16="http://schemas.microsoft.com/office/drawing/2014/main" id="{A0A421E7-57D9-FC18-2DA3-9FF99AAC4D62}"/>
                  </a:ext>
                </a:extLst>
              </p:cNvPr>
              <p:cNvSpPr txBox="1"/>
              <p:nvPr/>
            </p:nvSpPr>
            <p:spPr>
              <a:xfrm>
                <a:off x="1369202" y="339476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Region</a:t>
                </a:r>
                <a:endParaRPr lang="en-GB" altLang="en-US" dirty="0">
                  <a:solidFill>
                    <a:schemeClr val="bg1"/>
                  </a:solidFill>
                </a:endParaRPr>
              </a:p>
            </p:txBody>
          </p:sp>
        </p:grpSp>
        <p:sp>
          <p:nvSpPr>
            <p:cNvPr id="21" name="Google Shape;70;p8">
              <a:extLst>
                <a:ext uri="{FF2B5EF4-FFF2-40B4-BE49-F238E27FC236}">
                  <a16:creationId xmlns:a16="http://schemas.microsoft.com/office/drawing/2014/main" id="{88E26AB3-50B7-27D8-1ED8-4DD3986E2B15}"/>
                </a:ext>
              </a:extLst>
            </p:cNvPr>
            <p:cNvSpPr/>
            <p:nvPr/>
          </p:nvSpPr>
          <p:spPr>
            <a:xfrm>
              <a:off x="7863489" y="326472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2" name="Google Shape;70;p8">
              <a:extLst>
                <a:ext uri="{FF2B5EF4-FFF2-40B4-BE49-F238E27FC236}">
                  <a16:creationId xmlns:a16="http://schemas.microsoft.com/office/drawing/2014/main" id="{4A371CED-7479-6169-CBC2-865B1322C6E8}"/>
                </a:ext>
              </a:extLst>
            </p:cNvPr>
            <p:cNvSpPr/>
            <p:nvPr/>
          </p:nvSpPr>
          <p:spPr>
            <a:xfrm>
              <a:off x="7863489" y="3568571"/>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3" name="Google Shape;70;p8">
              <a:extLst>
                <a:ext uri="{FF2B5EF4-FFF2-40B4-BE49-F238E27FC236}">
                  <a16:creationId xmlns:a16="http://schemas.microsoft.com/office/drawing/2014/main" id="{246946D6-D46A-1CBA-9B6B-B9840C77EAAE}"/>
                </a:ext>
              </a:extLst>
            </p:cNvPr>
            <p:cNvSpPr/>
            <p:nvPr/>
          </p:nvSpPr>
          <p:spPr>
            <a:xfrm>
              <a:off x="7863489" y="3872418"/>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4" name="Google Shape;70;p8">
              <a:extLst>
                <a:ext uri="{FF2B5EF4-FFF2-40B4-BE49-F238E27FC236}">
                  <a16:creationId xmlns:a16="http://schemas.microsoft.com/office/drawing/2014/main" id="{D847C6A7-B230-2E17-9568-0091C32ACE42}"/>
                </a:ext>
              </a:extLst>
            </p:cNvPr>
            <p:cNvSpPr/>
            <p:nvPr/>
          </p:nvSpPr>
          <p:spPr>
            <a:xfrm>
              <a:off x="7863489" y="4176265"/>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5" name="Google Shape;70;p8">
              <a:extLst>
                <a:ext uri="{FF2B5EF4-FFF2-40B4-BE49-F238E27FC236}">
                  <a16:creationId xmlns:a16="http://schemas.microsoft.com/office/drawing/2014/main" id="{0B50314F-1537-D97F-7D63-2FAC6E468683}"/>
                </a:ext>
              </a:extLst>
            </p:cNvPr>
            <p:cNvSpPr/>
            <p:nvPr/>
          </p:nvSpPr>
          <p:spPr>
            <a:xfrm>
              <a:off x="7863489" y="448011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sp>
        <p:nvSpPr>
          <p:cNvPr id="27" name="Rectangle 26">
            <a:extLst>
              <a:ext uri="{FF2B5EF4-FFF2-40B4-BE49-F238E27FC236}">
                <a16:creationId xmlns:a16="http://schemas.microsoft.com/office/drawing/2014/main" id="{92801FA5-E9DC-07C0-297A-B8F0CF630314}"/>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765B06B-AE76-6615-D2FD-E8E200B35624}"/>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37" name="Rectangle 36">
            <a:extLst>
              <a:ext uri="{FF2B5EF4-FFF2-40B4-BE49-F238E27FC236}">
                <a16:creationId xmlns:a16="http://schemas.microsoft.com/office/drawing/2014/main" id="{9FF721A4-D33B-EC7A-C564-C98BCB2EA2EE}"/>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38" name="Rectangle 37">
            <a:extLst>
              <a:ext uri="{FF2B5EF4-FFF2-40B4-BE49-F238E27FC236}">
                <a16:creationId xmlns:a16="http://schemas.microsoft.com/office/drawing/2014/main" id="{C9C595BD-A6CF-7B22-CC63-F56484C74F71}"/>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39" name="Rectangle 38">
            <a:extLst>
              <a:ext uri="{FF2B5EF4-FFF2-40B4-BE49-F238E27FC236}">
                <a16:creationId xmlns:a16="http://schemas.microsoft.com/office/drawing/2014/main" id="{A35D733E-7103-B63E-0770-2B72268B4F26}"/>
              </a:ext>
            </a:extLst>
          </p:cNvPr>
          <p:cNvSpPr/>
          <p:nvPr/>
        </p:nvSpPr>
        <p:spPr>
          <a:xfrm>
            <a:off x="290589" y="232500"/>
            <a:ext cx="1174737" cy="36566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pic>
        <p:nvPicPr>
          <p:cNvPr id="42" name="Picture 41">
            <a:extLst>
              <a:ext uri="{FF2B5EF4-FFF2-40B4-BE49-F238E27FC236}">
                <a16:creationId xmlns:a16="http://schemas.microsoft.com/office/drawing/2014/main" id="{337919C8-8EDF-E844-F715-90E2EAD62F61}"/>
              </a:ext>
            </a:extLst>
          </p:cNvPr>
          <p:cNvPicPr>
            <a:picLocks noChangeAspect="1"/>
          </p:cNvPicPr>
          <p:nvPr/>
        </p:nvPicPr>
        <p:blipFill rotWithShape="1">
          <a:blip r:embed="rId3"/>
          <a:srcRect t="7387"/>
          <a:stretch/>
        </p:blipFill>
        <p:spPr>
          <a:xfrm>
            <a:off x="4340659" y="1616973"/>
            <a:ext cx="6872094" cy="4024807"/>
          </a:xfrm>
          <a:prstGeom prst="rect">
            <a:avLst/>
          </a:prstGeom>
        </p:spPr>
      </p:pic>
      <p:cxnSp>
        <p:nvCxnSpPr>
          <p:cNvPr id="47" name="Straight Arrow Connector 46">
            <a:extLst>
              <a:ext uri="{FF2B5EF4-FFF2-40B4-BE49-F238E27FC236}">
                <a16:creationId xmlns:a16="http://schemas.microsoft.com/office/drawing/2014/main" id="{124F1B93-5381-E94B-BAF0-527150E9710D}"/>
              </a:ext>
            </a:extLst>
          </p:cNvPr>
          <p:cNvCxnSpPr>
            <a:cxnSpLocks/>
          </p:cNvCxnSpPr>
          <p:nvPr/>
        </p:nvCxnSpPr>
        <p:spPr>
          <a:xfrm flipH="1" flipV="1">
            <a:off x="1397615" y="4767818"/>
            <a:ext cx="241999" cy="68738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48" name="TextBox 47">
            <a:extLst>
              <a:ext uri="{FF2B5EF4-FFF2-40B4-BE49-F238E27FC236}">
                <a16:creationId xmlns:a16="http://schemas.microsoft.com/office/drawing/2014/main" id="{DCAFBE8F-4BCD-2250-1953-2F3B9B1F12D3}"/>
              </a:ext>
            </a:extLst>
          </p:cNvPr>
          <p:cNvSpPr txBox="1"/>
          <p:nvPr/>
        </p:nvSpPr>
        <p:spPr>
          <a:xfrm>
            <a:off x="624519" y="5504063"/>
            <a:ext cx="2789016" cy="307777"/>
          </a:xfrm>
          <a:prstGeom prst="rect">
            <a:avLst/>
          </a:prstGeom>
          <a:noFill/>
        </p:spPr>
        <p:txBody>
          <a:bodyPr wrap="square" lIns="91440" tIns="45720" rIns="91440" bIns="45720" anchor="t">
            <a:spAutoFit/>
          </a:bodyPr>
          <a:lstStyle>
            <a:defPPr>
              <a:defRPr lang="en-US"/>
            </a:defPPr>
            <a:lvl1pPr>
              <a:spcBef>
                <a:spcPts val="600"/>
              </a:spcBef>
              <a:defRPr sz="1400">
                <a:latin typeface="Georgia"/>
                <a:ea typeface="Calibri" panose="020F0502020204030204" pitchFamily="34" charset="0"/>
              </a:defRPr>
            </a:lvl1pPr>
          </a:lstStyle>
          <a:p>
            <a:r>
              <a:rPr lang="en-US" altLang="en-US" dirty="0">
                <a:ea typeface="Calibri"/>
              </a:rPr>
              <a:t>Users can select Year and Region</a:t>
            </a:r>
            <a:endParaRPr lang="en-GB" altLang="en-US" dirty="0">
              <a:ea typeface="Calibri"/>
            </a:endParaRPr>
          </a:p>
        </p:txBody>
      </p:sp>
      <p:sp>
        <p:nvSpPr>
          <p:cNvPr id="50" name="TextBox 49">
            <a:extLst>
              <a:ext uri="{FF2B5EF4-FFF2-40B4-BE49-F238E27FC236}">
                <a16:creationId xmlns:a16="http://schemas.microsoft.com/office/drawing/2014/main" id="{DDD8DA51-2F72-D731-2D92-0EE7D8640B95}"/>
              </a:ext>
            </a:extLst>
          </p:cNvPr>
          <p:cNvSpPr txBox="1"/>
          <p:nvPr/>
        </p:nvSpPr>
        <p:spPr>
          <a:xfrm>
            <a:off x="5434262" y="1031554"/>
            <a:ext cx="4684888"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pPr algn="ctr"/>
            <a:r>
              <a:rPr lang="en-US" altLang="en-US" sz="1800" dirty="0">
                <a:solidFill>
                  <a:srgbClr val="967B44"/>
                </a:solidFill>
              </a:rPr>
              <a:t>Average consumption per year by Region</a:t>
            </a:r>
            <a:endParaRPr lang="en-GB" altLang="en-US" sz="1800" dirty="0">
              <a:solidFill>
                <a:srgbClr val="967B44"/>
              </a:solidFill>
            </a:endParaRPr>
          </a:p>
        </p:txBody>
      </p:sp>
      <p:sp>
        <p:nvSpPr>
          <p:cNvPr id="55" name="Rectangle 54">
            <a:extLst>
              <a:ext uri="{FF2B5EF4-FFF2-40B4-BE49-F238E27FC236}">
                <a16:creationId xmlns:a16="http://schemas.microsoft.com/office/drawing/2014/main" id="{DA6847E5-779D-1D25-0FB4-533B4C737C81}"/>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2136025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2801FA5-E9DC-07C0-297A-B8F0CF630314}"/>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765B06B-AE76-6615-D2FD-E8E200B35624}"/>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37" name="Rectangle 36">
            <a:extLst>
              <a:ext uri="{FF2B5EF4-FFF2-40B4-BE49-F238E27FC236}">
                <a16:creationId xmlns:a16="http://schemas.microsoft.com/office/drawing/2014/main" id="{9FF721A4-D33B-EC7A-C564-C98BCB2EA2EE}"/>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38" name="Rectangle 37">
            <a:extLst>
              <a:ext uri="{FF2B5EF4-FFF2-40B4-BE49-F238E27FC236}">
                <a16:creationId xmlns:a16="http://schemas.microsoft.com/office/drawing/2014/main" id="{C9C595BD-A6CF-7B22-CC63-F56484C74F71}"/>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39" name="Rectangle 38">
            <a:extLst>
              <a:ext uri="{FF2B5EF4-FFF2-40B4-BE49-F238E27FC236}">
                <a16:creationId xmlns:a16="http://schemas.microsoft.com/office/drawing/2014/main" id="{A35D733E-7103-B63E-0770-2B72268B4F26}"/>
              </a:ext>
            </a:extLst>
          </p:cNvPr>
          <p:cNvSpPr/>
          <p:nvPr/>
        </p:nvSpPr>
        <p:spPr>
          <a:xfrm>
            <a:off x="290589" y="228162"/>
            <a:ext cx="1174737" cy="36273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sp>
        <p:nvSpPr>
          <p:cNvPr id="4" name="TextBox 3">
            <a:extLst>
              <a:ext uri="{FF2B5EF4-FFF2-40B4-BE49-F238E27FC236}">
                <a16:creationId xmlns:a16="http://schemas.microsoft.com/office/drawing/2014/main" id="{0E8F082E-1C00-BA37-5A22-C7CFEA87D040}"/>
              </a:ext>
            </a:extLst>
          </p:cNvPr>
          <p:cNvSpPr txBox="1"/>
          <p:nvPr/>
        </p:nvSpPr>
        <p:spPr>
          <a:xfrm>
            <a:off x="5593729" y="970457"/>
            <a:ext cx="4684888"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pPr algn="ctr"/>
            <a:r>
              <a:rPr lang="en-US" altLang="en-US" sz="1800" dirty="0">
                <a:solidFill>
                  <a:srgbClr val="967B44"/>
                </a:solidFill>
              </a:rPr>
              <a:t>Average consumption by Planning Area</a:t>
            </a:r>
            <a:endParaRPr lang="en-GB" altLang="en-US" sz="1800" dirty="0">
              <a:solidFill>
                <a:srgbClr val="967B44"/>
              </a:solidFill>
            </a:endParaRPr>
          </a:p>
        </p:txBody>
      </p:sp>
      <p:sp>
        <p:nvSpPr>
          <p:cNvPr id="32" name="Rectangle 31">
            <a:extLst>
              <a:ext uri="{FF2B5EF4-FFF2-40B4-BE49-F238E27FC236}">
                <a16:creationId xmlns:a16="http://schemas.microsoft.com/office/drawing/2014/main" id="{933E848A-1CDC-D9C8-35EA-57AED4CDBDB0}"/>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
        <p:nvSpPr>
          <p:cNvPr id="2" name="Rectangle 1">
            <a:extLst>
              <a:ext uri="{FF2B5EF4-FFF2-40B4-BE49-F238E27FC236}">
                <a16:creationId xmlns:a16="http://schemas.microsoft.com/office/drawing/2014/main" id="{9E5F0FFC-271F-41E7-A60C-D1463F7B453E}"/>
              </a:ext>
            </a:extLst>
          </p:cNvPr>
          <p:cNvSpPr/>
          <p:nvPr/>
        </p:nvSpPr>
        <p:spPr>
          <a:xfrm>
            <a:off x="680132" y="1044027"/>
            <a:ext cx="2640184" cy="1121956"/>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A992EFC-D82F-6C1C-C402-726FE09A9DDD}"/>
              </a:ext>
            </a:extLst>
          </p:cNvPr>
          <p:cNvSpPr txBox="1"/>
          <p:nvPr/>
        </p:nvSpPr>
        <p:spPr>
          <a:xfrm>
            <a:off x="749028" y="1170825"/>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Year:</a:t>
            </a:r>
            <a:endParaRPr lang="en-GB" altLang="en-US" dirty="0">
              <a:solidFill>
                <a:schemeClr val="bg1"/>
              </a:solidFill>
            </a:endParaRPr>
          </a:p>
        </p:txBody>
      </p:sp>
      <p:sp>
        <p:nvSpPr>
          <p:cNvPr id="29" name="Rectangle 28">
            <a:extLst>
              <a:ext uri="{FF2B5EF4-FFF2-40B4-BE49-F238E27FC236}">
                <a16:creationId xmlns:a16="http://schemas.microsoft.com/office/drawing/2014/main" id="{36FC9FCB-7EC0-4113-D0C2-54FB563C672B}"/>
              </a:ext>
            </a:extLst>
          </p:cNvPr>
          <p:cNvSpPr/>
          <p:nvPr/>
        </p:nvSpPr>
        <p:spPr>
          <a:xfrm>
            <a:off x="864879" y="1569856"/>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Merge 29">
            <a:extLst>
              <a:ext uri="{FF2B5EF4-FFF2-40B4-BE49-F238E27FC236}">
                <a16:creationId xmlns:a16="http://schemas.microsoft.com/office/drawing/2014/main" id="{202E223B-E2F7-DE02-47C1-F391C4855F93}"/>
              </a:ext>
            </a:extLst>
          </p:cNvPr>
          <p:cNvSpPr/>
          <p:nvPr/>
        </p:nvSpPr>
        <p:spPr>
          <a:xfrm>
            <a:off x="2533095" y="1642105"/>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D85249B-E6F8-83DE-E390-5C290E5B03AF}"/>
              </a:ext>
            </a:extLst>
          </p:cNvPr>
          <p:cNvCxnSpPr/>
          <p:nvPr/>
        </p:nvCxnSpPr>
        <p:spPr>
          <a:xfrm>
            <a:off x="2474675" y="1568445"/>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6FE716F0-11E3-9238-55D8-12DA93E023B3}"/>
              </a:ext>
            </a:extLst>
          </p:cNvPr>
          <p:cNvGrpSpPr/>
          <p:nvPr/>
        </p:nvGrpSpPr>
        <p:grpSpPr>
          <a:xfrm>
            <a:off x="700947" y="2406801"/>
            <a:ext cx="2695223" cy="2484120"/>
            <a:chOff x="7603348" y="2419350"/>
            <a:chExt cx="2695223" cy="2484120"/>
          </a:xfrm>
        </p:grpSpPr>
        <p:grpSp>
          <p:nvGrpSpPr>
            <p:cNvPr id="34" name="Group 33">
              <a:extLst>
                <a:ext uri="{FF2B5EF4-FFF2-40B4-BE49-F238E27FC236}">
                  <a16:creationId xmlns:a16="http://schemas.microsoft.com/office/drawing/2014/main" id="{E2F7A85F-9CB1-719D-8392-5E3199789BE7}"/>
                </a:ext>
              </a:extLst>
            </p:cNvPr>
            <p:cNvGrpSpPr/>
            <p:nvPr/>
          </p:nvGrpSpPr>
          <p:grpSpPr>
            <a:xfrm>
              <a:off x="7603348" y="2419350"/>
              <a:ext cx="2695223" cy="2484120"/>
              <a:chOff x="1213978" y="3368040"/>
              <a:chExt cx="2695223" cy="2484120"/>
            </a:xfrm>
          </p:grpSpPr>
          <p:grpSp>
            <p:nvGrpSpPr>
              <p:cNvPr id="44" name="Group 43">
                <a:extLst>
                  <a:ext uri="{FF2B5EF4-FFF2-40B4-BE49-F238E27FC236}">
                    <a16:creationId xmlns:a16="http://schemas.microsoft.com/office/drawing/2014/main" id="{BFD61FBD-A53A-CA47-834D-86BF8827DE6E}"/>
                  </a:ext>
                </a:extLst>
              </p:cNvPr>
              <p:cNvGrpSpPr/>
              <p:nvPr/>
            </p:nvGrpSpPr>
            <p:grpSpPr>
              <a:xfrm>
                <a:off x="1213978" y="3368040"/>
                <a:ext cx="2641742" cy="2484120"/>
                <a:chOff x="1137778" y="2743200"/>
                <a:chExt cx="2641742" cy="2484120"/>
              </a:xfrm>
            </p:grpSpPr>
            <p:grpSp>
              <p:nvGrpSpPr>
                <p:cNvPr id="46" name="Group 45">
                  <a:extLst>
                    <a:ext uri="{FF2B5EF4-FFF2-40B4-BE49-F238E27FC236}">
                      <a16:creationId xmlns:a16="http://schemas.microsoft.com/office/drawing/2014/main" id="{D53AAC2A-CB4D-DC09-4F79-67BD27E86E9B}"/>
                    </a:ext>
                  </a:extLst>
                </p:cNvPr>
                <p:cNvGrpSpPr/>
                <p:nvPr/>
              </p:nvGrpSpPr>
              <p:grpSpPr>
                <a:xfrm>
                  <a:off x="1137778" y="2743200"/>
                  <a:ext cx="2641742" cy="2484120"/>
                  <a:chOff x="421498" y="1676400"/>
                  <a:chExt cx="3111924" cy="2484120"/>
                </a:xfrm>
              </p:grpSpPr>
              <p:sp>
                <p:nvSpPr>
                  <p:cNvPr id="50" name="Rectangle 49">
                    <a:extLst>
                      <a:ext uri="{FF2B5EF4-FFF2-40B4-BE49-F238E27FC236}">
                        <a16:creationId xmlns:a16="http://schemas.microsoft.com/office/drawing/2014/main" id="{9FA007B1-1741-2A45-631B-B26E5941D08B}"/>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2DFA44A-8CA0-F26E-66EA-46C6C1F4486F}"/>
                      </a:ext>
                    </a:extLst>
                  </p:cNvPr>
                  <p:cNvSpPr/>
                  <p:nvPr/>
                </p:nvSpPr>
                <p:spPr>
                  <a:xfrm>
                    <a:off x="423333" y="1682045"/>
                    <a:ext cx="3110089" cy="247847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69652574-EEAF-FFBE-5F04-E67419BCA195}"/>
                    </a:ext>
                  </a:extLst>
                </p:cNvPr>
                <p:cNvGrpSpPr/>
                <p:nvPr/>
              </p:nvGrpSpPr>
              <p:grpSpPr>
                <a:xfrm>
                  <a:off x="1392204" y="3279055"/>
                  <a:ext cx="2200485" cy="1769715"/>
                  <a:chOff x="1163604" y="2334175"/>
                  <a:chExt cx="2200485" cy="1769715"/>
                </a:xfrm>
              </p:grpSpPr>
              <p:sp>
                <p:nvSpPr>
                  <p:cNvPr id="48" name="TextBox 47">
                    <a:extLst>
                      <a:ext uri="{FF2B5EF4-FFF2-40B4-BE49-F238E27FC236}">
                        <a16:creationId xmlns:a16="http://schemas.microsoft.com/office/drawing/2014/main" id="{CADEEFE6-902B-BB86-95C8-49E7170E9AD1}"/>
                      </a:ext>
                    </a:extLst>
                  </p:cNvPr>
                  <p:cNvSpPr txBox="1"/>
                  <p:nvPr/>
                </p:nvSpPr>
                <p:spPr>
                  <a:xfrm>
                    <a:off x="1529646" y="2334175"/>
                    <a:ext cx="1834443" cy="1769715"/>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Central Region</a:t>
                    </a:r>
                  </a:p>
                  <a:p>
                    <a:r>
                      <a:rPr lang="en-US" altLang="en-US" dirty="0" err="1"/>
                      <a:t>NorthEast</a:t>
                    </a:r>
                    <a:r>
                      <a:rPr lang="en-US" altLang="en-US" dirty="0"/>
                      <a:t> Region</a:t>
                    </a:r>
                  </a:p>
                  <a:p>
                    <a:r>
                      <a:rPr lang="en-US" altLang="en-US" dirty="0"/>
                      <a:t>East Region</a:t>
                    </a:r>
                  </a:p>
                  <a:p>
                    <a:r>
                      <a:rPr lang="en-US" altLang="en-US" dirty="0"/>
                      <a:t>North Region</a:t>
                    </a:r>
                  </a:p>
                  <a:p>
                    <a:r>
                      <a:rPr lang="en-US" altLang="en-US" dirty="0"/>
                      <a:t>West Region</a:t>
                    </a:r>
                  </a:p>
                  <a:p>
                    <a:r>
                      <a:rPr lang="en-US" altLang="en-US" dirty="0"/>
                      <a:t>Overall</a:t>
                    </a:r>
                  </a:p>
                </p:txBody>
              </p:sp>
              <p:sp>
                <p:nvSpPr>
                  <p:cNvPr id="49" name="Google Shape;70;p8">
                    <a:extLst>
                      <a:ext uri="{FF2B5EF4-FFF2-40B4-BE49-F238E27FC236}">
                        <a16:creationId xmlns:a16="http://schemas.microsoft.com/office/drawing/2014/main" id="{61D269FB-61D6-DD09-EF94-D9F60BB1C604}"/>
                      </a:ext>
                    </a:extLst>
                  </p:cNvPr>
                  <p:cNvSpPr/>
                  <p:nvPr/>
                </p:nvSpPr>
                <p:spPr>
                  <a:xfrm>
                    <a:off x="1163604" y="235413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sp>
            <p:nvSpPr>
              <p:cNvPr id="45" name="TextBox 44">
                <a:extLst>
                  <a:ext uri="{FF2B5EF4-FFF2-40B4-BE49-F238E27FC236}">
                    <a16:creationId xmlns:a16="http://schemas.microsoft.com/office/drawing/2014/main" id="{C62DA64B-698A-9065-1826-D64F0D10F556}"/>
                  </a:ext>
                </a:extLst>
              </p:cNvPr>
              <p:cNvSpPr txBox="1"/>
              <p:nvPr/>
            </p:nvSpPr>
            <p:spPr>
              <a:xfrm>
                <a:off x="1369202" y="339476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Region</a:t>
                </a:r>
                <a:endParaRPr lang="en-GB" altLang="en-US" dirty="0">
                  <a:solidFill>
                    <a:schemeClr val="bg1"/>
                  </a:solidFill>
                </a:endParaRPr>
              </a:p>
            </p:txBody>
          </p:sp>
        </p:grpSp>
        <p:sp>
          <p:nvSpPr>
            <p:cNvPr id="35" name="Google Shape;70;p8">
              <a:extLst>
                <a:ext uri="{FF2B5EF4-FFF2-40B4-BE49-F238E27FC236}">
                  <a16:creationId xmlns:a16="http://schemas.microsoft.com/office/drawing/2014/main" id="{B112FA44-DD5D-8029-CBD2-2F77742B0A7F}"/>
                </a:ext>
              </a:extLst>
            </p:cNvPr>
            <p:cNvSpPr/>
            <p:nvPr/>
          </p:nvSpPr>
          <p:spPr>
            <a:xfrm>
              <a:off x="7863489" y="326472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0" name="Google Shape;70;p8">
              <a:extLst>
                <a:ext uri="{FF2B5EF4-FFF2-40B4-BE49-F238E27FC236}">
                  <a16:creationId xmlns:a16="http://schemas.microsoft.com/office/drawing/2014/main" id="{EEBBDAB8-D726-D263-53D3-07EF8A19F96F}"/>
                </a:ext>
              </a:extLst>
            </p:cNvPr>
            <p:cNvSpPr/>
            <p:nvPr/>
          </p:nvSpPr>
          <p:spPr>
            <a:xfrm>
              <a:off x="7863489" y="3568571"/>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1" name="Google Shape;70;p8">
              <a:extLst>
                <a:ext uri="{FF2B5EF4-FFF2-40B4-BE49-F238E27FC236}">
                  <a16:creationId xmlns:a16="http://schemas.microsoft.com/office/drawing/2014/main" id="{42BAA108-B0B3-6B9E-577E-5C192C9A8BBF}"/>
                </a:ext>
              </a:extLst>
            </p:cNvPr>
            <p:cNvSpPr/>
            <p:nvPr/>
          </p:nvSpPr>
          <p:spPr>
            <a:xfrm>
              <a:off x="7863489" y="3872418"/>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2" name="Google Shape;70;p8">
              <a:extLst>
                <a:ext uri="{FF2B5EF4-FFF2-40B4-BE49-F238E27FC236}">
                  <a16:creationId xmlns:a16="http://schemas.microsoft.com/office/drawing/2014/main" id="{0C7874AC-7690-A112-5705-06FDB1E6683C}"/>
                </a:ext>
              </a:extLst>
            </p:cNvPr>
            <p:cNvSpPr/>
            <p:nvPr/>
          </p:nvSpPr>
          <p:spPr>
            <a:xfrm>
              <a:off x="7863489" y="4176265"/>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3" name="Google Shape;70;p8">
              <a:extLst>
                <a:ext uri="{FF2B5EF4-FFF2-40B4-BE49-F238E27FC236}">
                  <a16:creationId xmlns:a16="http://schemas.microsoft.com/office/drawing/2014/main" id="{F5AD2725-8B9E-4CE1-744D-85BD929CEB78}"/>
                </a:ext>
              </a:extLst>
            </p:cNvPr>
            <p:cNvSpPr/>
            <p:nvPr/>
          </p:nvSpPr>
          <p:spPr>
            <a:xfrm>
              <a:off x="7863489" y="448011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cxnSp>
        <p:nvCxnSpPr>
          <p:cNvPr id="52" name="Straight Arrow Connector 51">
            <a:extLst>
              <a:ext uri="{FF2B5EF4-FFF2-40B4-BE49-F238E27FC236}">
                <a16:creationId xmlns:a16="http://schemas.microsoft.com/office/drawing/2014/main" id="{A45EE4D6-17FC-3DC9-F165-A30A0C18AF10}"/>
              </a:ext>
            </a:extLst>
          </p:cNvPr>
          <p:cNvCxnSpPr>
            <a:cxnSpLocks/>
          </p:cNvCxnSpPr>
          <p:nvPr/>
        </p:nvCxnSpPr>
        <p:spPr>
          <a:xfrm flipH="1" flipV="1">
            <a:off x="1397615" y="4767818"/>
            <a:ext cx="241999" cy="68738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53" name="TextBox 52">
            <a:extLst>
              <a:ext uri="{FF2B5EF4-FFF2-40B4-BE49-F238E27FC236}">
                <a16:creationId xmlns:a16="http://schemas.microsoft.com/office/drawing/2014/main" id="{80F7625B-AB0E-A8A2-D17A-A17E99B3E18C}"/>
              </a:ext>
            </a:extLst>
          </p:cNvPr>
          <p:cNvSpPr txBox="1"/>
          <p:nvPr/>
        </p:nvSpPr>
        <p:spPr>
          <a:xfrm>
            <a:off x="624519" y="5504063"/>
            <a:ext cx="2789016" cy="307777"/>
          </a:xfrm>
          <a:prstGeom prst="rect">
            <a:avLst/>
          </a:prstGeom>
          <a:noFill/>
        </p:spPr>
        <p:txBody>
          <a:bodyPr wrap="square" lIns="91440" tIns="45720" rIns="91440" bIns="45720" anchor="t">
            <a:spAutoFit/>
          </a:bodyPr>
          <a:lstStyle>
            <a:defPPr>
              <a:defRPr lang="en-US"/>
            </a:defPPr>
            <a:lvl1pPr>
              <a:spcBef>
                <a:spcPts val="600"/>
              </a:spcBef>
              <a:defRPr sz="1400">
                <a:latin typeface="Georgia"/>
                <a:ea typeface="Calibri" panose="020F0502020204030204" pitchFamily="34" charset="0"/>
              </a:defRPr>
            </a:lvl1pPr>
          </a:lstStyle>
          <a:p>
            <a:r>
              <a:rPr lang="en-US" altLang="en-US" dirty="0">
                <a:ea typeface="Calibri"/>
              </a:rPr>
              <a:t>Users can select Year and Region</a:t>
            </a:r>
            <a:endParaRPr lang="en-GB" altLang="en-US" dirty="0">
              <a:ea typeface="Calibri"/>
            </a:endParaRPr>
          </a:p>
        </p:txBody>
      </p:sp>
      <p:pic>
        <p:nvPicPr>
          <p:cNvPr id="8" name="Picture 7">
            <a:extLst>
              <a:ext uri="{FF2B5EF4-FFF2-40B4-BE49-F238E27FC236}">
                <a16:creationId xmlns:a16="http://schemas.microsoft.com/office/drawing/2014/main" id="{CFBDE016-75F4-F060-6900-1A70D0E68C1B}"/>
              </a:ext>
            </a:extLst>
          </p:cNvPr>
          <p:cNvPicPr>
            <a:picLocks noChangeAspect="1"/>
          </p:cNvPicPr>
          <p:nvPr/>
        </p:nvPicPr>
        <p:blipFill>
          <a:blip r:embed="rId3"/>
          <a:stretch>
            <a:fillRect/>
          </a:stretch>
        </p:blipFill>
        <p:spPr>
          <a:xfrm>
            <a:off x="3817755" y="1808125"/>
            <a:ext cx="7369811" cy="4036084"/>
          </a:xfrm>
          <a:prstGeom prst="rect">
            <a:avLst/>
          </a:prstGeom>
        </p:spPr>
      </p:pic>
      <p:pic>
        <p:nvPicPr>
          <p:cNvPr id="10" name="Picture 9">
            <a:extLst>
              <a:ext uri="{FF2B5EF4-FFF2-40B4-BE49-F238E27FC236}">
                <a16:creationId xmlns:a16="http://schemas.microsoft.com/office/drawing/2014/main" id="{F379264D-4E0D-6EB2-8483-73F851B00221}"/>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882777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ED719DC-20ED-17C5-4A33-F9BB4F9F26C8}"/>
              </a:ext>
            </a:extLst>
          </p:cNvPr>
          <p:cNvPicPr>
            <a:picLocks noChangeAspect="1"/>
          </p:cNvPicPr>
          <p:nvPr/>
        </p:nvPicPr>
        <p:blipFill rotWithShape="1">
          <a:blip r:embed="rId3"/>
          <a:srcRect r="30442"/>
          <a:stretch/>
        </p:blipFill>
        <p:spPr>
          <a:xfrm>
            <a:off x="6580022" y="4008978"/>
            <a:ext cx="3443654" cy="2571229"/>
          </a:xfrm>
          <a:prstGeom prst="rect">
            <a:avLst/>
          </a:prstGeom>
        </p:spPr>
      </p:pic>
      <p:sp>
        <p:nvSpPr>
          <p:cNvPr id="26" name="Rectangle 25">
            <a:extLst>
              <a:ext uri="{FF2B5EF4-FFF2-40B4-BE49-F238E27FC236}">
                <a16:creationId xmlns:a16="http://schemas.microsoft.com/office/drawing/2014/main" id="{2CB48317-B650-B79E-C993-E5312B9EF059}"/>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27" name="Rectangle 26">
            <a:extLst>
              <a:ext uri="{FF2B5EF4-FFF2-40B4-BE49-F238E27FC236}">
                <a16:creationId xmlns:a16="http://schemas.microsoft.com/office/drawing/2014/main" id="{94B02CE9-2DAC-29F0-0ECD-478D3D56EFF5}"/>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28" name="Rectangle 27">
            <a:extLst>
              <a:ext uri="{FF2B5EF4-FFF2-40B4-BE49-F238E27FC236}">
                <a16:creationId xmlns:a16="http://schemas.microsoft.com/office/drawing/2014/main" id="{A46CF04F-DD83-DB79-F579-BED5D60B052D}"/>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29" name="Rectangle 28">
            <a:extLst>
              <a:ext uri="{FF2B5EF4-FFF2-40B4-BE49-F238E27FC236}">
                <a16:creationId xmlns:a16="http://schemas.microsoft.com/office/drawing/2014/main" id="{9ECBF368-59CA-DFCE-996D-229039DF47E9}"/>
              </a:ext>
            </a:extLst>
          </p:cNvPr>
          <p:cNvSpPr/>
          <p:nvPr/>
        </p:nvSpPr>
        <p:spPr>
          <a:xfrm>
            <a:off x="290589" y="228162"/>
            <a:ext cx="1174737" cy="36273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grpSp>
        <p:nvGrpSpPr>
          <p:cNvPr id="37" name="Group 36">
            <a:extLst>
              <a:ext uri="{FF2B5EF4-FFF2-40B4-BE49-F238E27FC236}">
                <a16:creationId xmlns:a16="http://schemas.microsoft.com/office/drawing/2014/main" id="{03FCDDA2-07CE-CCD5-FDAE-238279958018}"/>
              </a:ext>
            </a:extLst>
          </p:cNvPr>
          <p:cNvGrpSpPr/>
          <p:nvPr/>
        </p:nvGrpSpPr>
        <p:grpSpPr>
          <a:xfrm>
            <a:off x="946619" y="4187030"/>
            <a:ext cx="2454911" cy="1634490"/>
            <a:chOff x="745348" y="3630930"/>
            <a:chExt cx="2454911" cy="1634490"/>
          </a:xfrm>
        </p:grpSpPr>
        <p:grpSp>
          <p:nvGrpSpPr>
            <p:cNvPr id="3" name="Group 2">
              <a:extLst>
                <a:ext uri="{FF2B5EF4-FFF2-40B4-BE49-F238E27FC236}">
                  <a16:creationId xmlns:a16="http://schemas.microsoft.com/office/drawing/2014/main" id="{2D2CECE4-9D76-DCC5-7C40-FD540866BEA6}"/>
                </a:ext>
              </a:extLst>
            </p:cNvPr>
            <p:cNvGrpSpPr/>
            <p:nvPr/>
          </p:nvGrpSpPr>
          <p:grpSpPr>
            <a:xfrm>
              <a:off x="745348" y="3630930"/>
              <a:ext cx="2454911" cy="1634490"/>
              <a:chOff x="1213978" y="3368040"/>
              <a:chExt cx="2454911" cy="1634490"/>
            </a:xfrm>
          </p:grpSpPr>
          <p:grpSp>
            <p:nvGrpSpPr>
              <p:cNvPr id="12" name="Group 11">
                <a:extLst>
                  <a:ext uri="{FF2B5EF4-FFF2-40B4-BE49-F238E27FC236}">
                    <a16:creationId xmlns:a16="http://schemas.microsoft.com/office/drawing/2014/main" id="{7F5BFD2D-D0E1-203E-B7E0-A4E1F525435E}"/>
                  </a:ext>
                </a:extLst>
              </p:cNvPr>
              <p:cNvGrpSpPr/>
              <p:nvPr/>
            </p:nvGrpSpPr>
            <p:grpSpPr>
              <a:xfrm>
                <a:off x="1213978" y="3368040"/>
                <a:ext cx="2454911" cy="1634490"/>
                <a:chOff x="1137778" y="2743200"/>
                <a:chExt cx="2454911" cy="1634490"/>
              </a:xfrm>
            </p:grpSpPr>
            <p:grpSp>
              <p:nvGrpSpPr>
                <p:cNvPr id="14" name="Group 13">
                  <a:extLst>
                    <a:ext uri="{FF2B5EF4-FFF2-40B4-BE49-F238E27FC236}">
                      <a16:creationId xmlns:a16="http://schemas.microsoft.com/office/drawing/2014/main" id="{D37D2BD0-02D9-FDF4-B76B-45C452DCCC55}"/>
                    </a:ext>
                  </a:extLst>
                </p:cNvPr>
                <p:cNvGrpSpPr/>
                <p:nvPr/>
              </p:nvGrpSpPr>
              <p:grpSpPr>
                <a:xfrm>
                  <a:off x="1137778" y="2743200"/>
                  <a:ext cx="2089292" cy="1634490"/>
                  <a:chOff x="421498" y="1676400"/>
                  <a:chExt cx="2461148" cy="1634490"/>
                </a:xfrm>
              </p:grpSpPr>
              <p:sp>
                <p:nvSpPr>
                  <p:cNvPr id="25" name="Rectangle 24">
                    <a:extLst>
                      <a:ext uri="{FF2B5EF4-FFF2-40B4-BE49-F238E27FC236}">
                        <a16:creationId xmlns:a16="http://schemas.microsoft.com/office/drawing/2014/main" id="{E5FBB3BC-9F24-19C0-A2E1-4A5A86F0A422}"/>
                      </a:ext>
                    </a:extLst>
                  </p:cNvPr>
                  <p:cNvSpPr/>
                  <p:nvPr/>
                </p:nvSpPr>
                <p:spPr>
                  <a:xfrm>
                    <a:off x="421498" y="1676400"/>
                    <a:ext cx="2459313"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101420D-5CB4-A594-6254-9857C2075F21}"/>
                      </a:ext>
                    </a:extLst>
                  </p:cNvPr>
                  <p:cNvSpPr/>
                  <p:nvPr/>
                </p:nvSpPr>
                <p:spPr>
                  <a:xfrm>
                    <a:off x="423333" y="1682045"/>
                    <a:ext cx="2459313" cy="162884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2396A5F9-6BDC-E64E-CFA2-8AD99C1CDB0E}"/>
                    </a:ext>
                  </a:extLst>
                </p:cNvPr>
                <p:cNvSpPr txBox="1"/>
                <p:nvPr/>
              </p:nvSpPr>
              <p:spPr>
                <a:xfrm>
                  <a:off x="1758246" y="3279055"/>
                  <a:ext cx="1834443" cy="89255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Price</a:t>
                  </a:r>
                </a:p>
                <a:p>
                  <a:r>
                    <a:rPr lang="en-US" altLang="en-US" dirty="0"/>
                    <a:t>Consumption</a:t>
                  </a:r>
                </a:p>
                <a:p>
                  <a:r>
                    <a:rPr lang="en-US" altLang="en-US" dirty="0"/>
                    <a:t>Supply</a:t>
                  </a:r>
                </a:p>
              </p:txBody>
            </p:sp>
          </p:grpSp>
          <p:sp>
            <p:nvSpPr>
              <p:cNvPr id="13" name="TextBox 12">
                <a:extLst>
                  <a:ext uri="{FF2B5EF4-FFF2-40B4-BE49-F238E27FC236}">
                    <a16:creationId xmlns:a16="http://schemas.microsoft.com/office/drawing/2014/main" id="{25AAABCE-AA9B-0109-17FD-662657142A1B}"/>
                  </a:ext>
                </a:extLst>
              </p:cNvPr>
              <p:cNvSpPr txBox="1"/>
              <p:nvPr/>
            </p:nvSpPr>
            <p:spPr>
              <a:xfrm>
                <a:off x="1369203" y="3394767"/>
                <a:ext cx="1583548"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Variables</a:t>
                </a:r>
                <a:endParaRPr lang="en-GB" altLang="en-US" dirty="0">
                  <a:solidFill>
                    <a:schemeClr val="bg1"/>
                  </a:solidFill>
                </a:endParaRPr>
              </a:p>
            </p:txBody>
          </p:sp>
        </p:grpSp>
        <p:grpSp>
          <p:nvGrpSpPr>
            <p:cNvPr id="34" name="Group 33">
              <a:extLst>
                <a:ext uri="{FF2B5EF4-FFF2-40B4-BE49-F238E27FC236}">
                  <a16:creationId xmlns:a16="http://schemas.microsoft.com/office/drawing/2014/main" id="{DF857E66-5356-3EE8-1424-088248ABEFF6}"/>
                </a:ext>
              </a:extLst>
            </p:cNvPr>
            <p:cNvGrpSpPr/>
            <p:nvPr/>
          </p:nvGrpSpPr>
          <p:grpSpPr>
            <a:xfrm>
              <a:off x="945026" y="4194810"/>
              <a:ext cx="259749" cy="838200"/>
              <a:chOff x="945026" y="4194810"/>
              <a:chExt cx="259749" cy="838200"/>
            </a:xfrm>
          </p:grpSpPr>
          <p:sp>
            <p:nvSpPr>
              <p:cNvPr id="31" name="Rectangle 30">
                <a:extLst>
                  <a:ext uri="{FF2B5EF4-FFF2-40B4-BE49-F238E27FC236}">
                    <a16:creationId xmlns:a16="http://schemas.microsoft.com/office/drawing/2014/main" id="{762B4771-203D-A172-6B74-D5658D5B4709}"/>
                  </a:ext>
                </a:extLst>
              </p:cNvPr>
              <p:cNvSpPr/>
              <p:nvPr/>
            </p:nvSpPr>
            <p:spPr>
              <a:xfrm>
                <a:off x="945026" y="4194810"/>
                <a:ext cx="259749" cy="243840"/>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BAA3D5-C201-534A-282C-3B8D621794E6}"/>
                  </a:ext>
                </a:extLst>
              </p:cNvPr>
              <p:cNvSpPr/>
              <p:nvPr/>
            </p:nvSpPr>
            <p:spPr>
              <a:xfrm>
                <a:off x="945026" y="4493895"/>
                <a:ext cx="259749" cy="243840"/>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882E7F-3AEA-E083-6360-EBB3CF0A36B6}"/>
                  </a:ext>
                </a:extLst>
              </p:cNvPr>
              <p:cNvSpPr/>
              <p:nvPr/>
            </p:nvSpPr>
            <p:spPr>
              <a:xfrm>
                <a:off x="945026" y="4789170"/>
                <a:ext cx="259749" cy="243840"/>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6" name="TextBox 35">
            <a:extLst>
              <a:ext uri="{FF2B5EF4-FFF2-40B4-BE49-F238E27FC236}">
                <a16:creationId xmlns:a16="http://schemas.microsoft.com/office/drawing/2014/main" id="{ACDD9B67-8D94-020A-3B97-0836939C9F5D}"/>
              </a:ext>
            </a:extLst>
          </p:cNvPr>
          <p:cNvSpPr txBox="1"/>
          <p:nvPr/>
        </p:nvSpPr>
        <p:spPr>
          <a:xfrm>
            <a:off x="577992" y="849687"/>
            <a:ext cx="4684888"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800" dirty="0">
                <a:solidFill>
                  <a:srgbClr val="967B44"/>
                </a:solidFill>
              </a:rPr>
              <a:t>Price, Consumption, Supply trend over time</a:t>
            </a:r>
            <a:endParaRPr lang="en-GB" altLang="en-US" sz="1800" dirty="0">
              <a:solidFill>
                <a:srgbClr val="967B44"/>
              </a:solidFill>
            </a:endParaRPr>
          </a:p>
        </p:txBody>
      </p:sp>
      <p:grpSp>
        <p:nvGrpSpPr>
          <p:cNvPr id="62" name="Group 61">
            <a:extLst>
              <a:ext uri="{FF2B5EF4-FFF2-40B4-BE49-F238E27FC236}">
                <a16:creationId xmlns:a16="http://schemas.microsoft.com/office/drawing/2014/main" id="{DD5E3DB8-837B-2570-3D07-96AD996E277C}"/>
              </a:ext>
            </a:extLst>
          </p:cNvPr>
          <p:cNvGrpSpPr/>
          <p:nvPr/>
        </p:nvGrpSpPr>
        <p:grpSpPr>
          <a:xfrm>
            <a:off x="948354" y="2121949"/>
            <a:ext cx="2676732" cy="1939352"/>
            <a:chOff x="564203" y="4075369"/>
            <a:chExt cx="2676732" cy="1939352"/>
          </a:xfrm>
        </p:grpSpPr>
        <p:sp>
          <p:nvSpPr>
            <p:cNvPr id="42" name="Rectangle 41">
              <a:extLst>
                <a:ext uri="{FF2B5EF4-FFF2-40B4-BE49-F238E27FC236}">
                  <a16:creationId xmlns:a16="http://schemas.microsoft.com/office/drawing/2014/main" id="{CD5E0574-D109-79EB-E105-10D336C9797F}"/>
                </a:ext>
              </a:extLst>
            </p:cNvPr>
            <p:cNvSpPr/>
            <p:nvPr/>
          </p:nvSpPr>
          <p:spPr>
            <a:xfrm>
              <a:off x="564203" y="4075369"/>
              <a:ext cx="2640184" cy="1939352"/>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EBA01BF6-41D5-29E3-2B79-0367235C9361}"/>
                </a:ext>
              </a:extLst>
            </p:cNvPr>
            <p:cNvSpPr txBox="1"/>
            <p:nvPr/>
          </p:nvSpPr>
          <p:spPr>
            <a:xfrm>
              <a:off x="700936" y="4213896"/>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date range</a:t>
              </a:r>
              <a:endParaRPr lang="en-GB" altLang="en-US" dirty="0">
                <a:solidFill>
                  <a:schemeClr val="bg1"/>
                </a:solidFill>
              </a:endParaRPr>
            </a:p>
          </p:txBody>
        </p:sp>
        <p:sp>
          <p:nvSpPr>
            <p:cNvPr id="48" name="Rectangle: Rounded Corners 47">
              <a:extLst>
                <a:ext uri="{FF2B5EF4-FFF2-40B4-BE49-F238E27FC236}">
                  <a16:creationId xmlns:a16="http://schemas.microsoft.com/office/drawing/2014/main" id="{02C5AACB-E1A5-8F35-56AA-9B475D7ADE6C}"/>
                </a:ext>
              </a:extLst>
            </p:cNvPr>
            <p:cNvSpPr/>
            <p:nvPr/>
          </p:nvSpPr>
          <p:spPr>
            <a:xfrm>
              <a:off x="834285" y="4629577"/>
              <a:ext cx="2167467" cy="7902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09683ED-1B1E-3242-07E1-AEBCE81C268C}"/>
                </a:ext>
              </a:extLst>
            </p:cNvPr>
            <p:cNvGrpSpPr/>
            <p:nvPr/>
          </p:nvGrpSpPr>
          <p:grpSpPr>
            <a:xfrm>
              <a:off x="764971" y="4581035"/>
              <a:ext cx="509016" cy="167640"/>
              <a:chOff x="764971" y="4591195"/>
              <a:chExt cx="509016" cy="167640"/>
            </a:xfrm>
          </p:grpSpPr>
          <p:sp>
            <p:nvSpPr>
              <p:cNvPr id="49" name="Freeform: Shape 48">
                <a:extLst>
                  <a:ext uri="{FF2B5EF4-FFF2-40B4-BE49-F238E27FC236}">
                    <a16:creationId xmlns:a16="http://schemas.microsoft.com/office/drawing/2014/main" id="{C8264C63-0796-7C25-146E-E83FC3B08533}"/>
                  </a:ext>
                </a:extLst>
              </p:cNvPr>
              <p:cNvSpPr/>
              <p:nvPr/>
            </p:nvSpPr>
            <p:spPr>
              <a:xfrm>
                <a:off x="836827" y="4640866"/>
                <a:ext cx="371121" cy="68298"/>
              </a:xfrm>
              <a:custGeom>
                <a:avLst/>
                <a:gdLst>
                  <a:gd name="connsiteX0" fmla="*/ 11383 w 371121"/>
                  <a:gd name="connsiteY0" fmla="*/ 0 h 68298"/>
                  <a:gd name="connsiteX1" fmla="*/ 371121 w 371121"/>
                  <a:gd name="connsiteY1" fmla="*/ 0 h 68298"/>
                  <a:gd name="connsiteX2" fmla="*/ 371121 w 371121"/>
                  <a:gd name="connsiteY2" fmla="*/ 68298 h 68298"/>
                  <a:gd name="connsiteX3" fmla="*/ 11383 w 371121"/>
                  <a:gd name="connsiteY3" fmla="*/ 68298 h 68298"/>
                  <a:gd name="connsiteX4" fmla="*/ 0 w 371121"/>
                  <a:gd name="connsiteY4" fmla="*/ 56915 h 68298"/>
                  <a:gd name="connsiteX5" fmla="*/ 0 w 371121"/>
                  <a:gd name="connsiteY5" fmla="*/ 11383 h 68298"/>
                  <a:gd name="connsiteX6" fmla="*/ 11383 w 371121"/>
                  <a:gd name="connsiteY6" fmla="*/ 0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21" h="68298">
                    <a:moveTo>
                      <a:pt x="11383" y="0"/>
                    </a:moveTo>
                    <a:lnTo>
                      <a:pt x="371121" y="0"/>
                    </a:lnTo>
                    <a:lnTo>
                      <a:pt x="371121" y="68298"/>
                    </a:lnTo>
                    <a:lnTo>
                      <a:pt x="11383" y="68298"/>
                    </a:lnTo>
                    <a:cubicBezTo>
                      <a:pt x="5096" y="68298"/>
                      <a:pt x="0" y="63202"/>
                      <a:pt x="0" y="56915"/>
                    </a:cubicBezTo>
                    <a:lnTo>
                      <a:pt x="0" y="11383"/>
                    </a:lnTo>
                    <a:cubicBezTo>
                      <a:pt x="0" y="5096"/>
                      <a:pt x="5096" y="0"/>
                      <a:pt x="11383" y="0"/>
                    </a:cubicBezTo>
                    <a:close/>
                  </a:path>
                </a:pathLst>
              </a:cu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Oval 49">
                <a:extLst>
                  <a:ext uri="{FF2B5EF4-FFF2-40B4-BE49-F238E27FC236}">
                    <a16:creationId xmlns:a16="http://schemas.microsoft.com/office/drawing/2014/main" id="{9C68E20C-EB91-25F7-8C1C-0B40D640BEAD}"/>
                  </a:ext>
                </a:extLst>
              </p:cNvPr>
              <p:cNvSpPr/>
              <p:nvPr/>
            </p:nvSpPr>
            <p:spPr>
              <a:xfrm>
                <a:off x="1106347" y="4591195"/>
                <a:ext cx="167640" cy="167640"/>
              </a:xfrm>
              <a:prstGeom prst="ellipse">
                <a:avLst/>
              </a:prstGeom>
              <a:solidFill>
                <a:srgbClr val="967B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FACEB5E-AA1C-8310-28E8-BC6186032340}"/>
                  </a:ext>
                </a:extLst>
              </p:cNvPr>
              <p:cNvSpPr/>
              <p:nvPr/>
            </p:nvSpPr>
            <p:spPr>
              <a:xfrm>
                <a:off x="764971" y="4591195"/>
                <a:ext cx="167640" cy="167640"/>
              </a:xfrm>
              <a:prstGeom prst="ellipse">
                <a:avLst/>
              </a:prstGeom>
              <a:solidFill>
                <a:srgbClr val="967B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D3154621-2CD1-9D92-190E-C9DE94BC94E2}"/>
                </a:ext>
              </a:extLst>
            </p:cNvPr>
            <p:cNvGrpSpPr/>
            <p:nvPr/>
          </p:nvGrpSpPr>
          <p:grpSpPr>
            <a:xfrm>
              <a:off x="697549" y="4967650"/>
              <a:ext cx="2539999" cy="744330"/>
              <a:chOff x="707709" y="5638210"/>
              <a:chExt cx="2539999" cy="744330"/>
            </a:xfrm>
          </p:grpSpPr>
          <p:sp>
            <p:nvSpPr>
              <p:cNvPr id="51" name="TextBox 50">
                <a:extLst>
                  <a:ext uri="{FF2B5EF4-FFF2-40B4-BE49-F238E27FC236}">
                    <a16:creationId xmlns:a16="http://schemas.microsoft.com/office/drawing/2014/main" id="{11482E28-8AF5-2B86-4648-CC4295424FC5}"/>
                  </a:ext>
                </a:extLst>
              </p:cNvPr>
              <p:cNvSpPr txBox="1"/>
              <p:nvPr/>
            </p:nvSpPr>
            <p:spPr>
              <a:xfrm>
                <a:off x="707709" y="5638210"/>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Input date range</a:t>
                </a:r>
                <a:endParaRPr lang="en-GB" altLang="en-US" dirty="0">
                  <a:solidFill>
                    <a:schemeClr val="bg1"/>
                  </a:solidFill>
                </a:endParaRPr>
              </a:p>
            </p:txBody>
          </p:sp>
          <p:sp>
            <p:nvSpPr>
              <p:cNvPr id="52" name="Rectangle 51">
                <a:extLst>
                  <a:ext uri="{FF2B5EF4-FFF2-40B4-BE49-F238E27FC236}">
                    <a16:creationId xmlns:a16="http://schemas.microsoft.com/office/drawing/2014/main" id="{09ADDB35-20EF-B559-5050-4119A8D7E8C9}"/>
                  </a:ext>
                </a:extLst>
              </p:cNvPr>
              <p:cNvSpPr/>
              <p:nvPr/>
            </p:nvSpPr>
            <p:spPr>
              <a:xfrm>
                <a:off x="823560" y="6037241"/>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12DC528-3233-BA88-765B-5DDB8470CDDE}"/>
                  </a:ext>
                </a:extLst>
              </p:cNvPr>
              <p:cNvCxnSpPr/>
              <p:nvPr/>
            </p:nvCxnSpPr>
            <p:spPr>
              <a:xfrm>
                <a:off x="1651036" y="6035830"/>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55B8290-D236-3B7A-3522-DF50F62051BA}"/>
                  </a:ext>
                </a:extLst>
              </p:cNvPr>
              <p:cNvCxnSpPr/>
              <p:nvPr/>
            </p:nvCxnSpPr>
            <p:spPr>
              <a:xfrm>
                <a:off x="1965996" y="6044720"/>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473BCC0-5D20-F9B8-9509-34A91D28E96B}"/>
                  </a:ext>
                </a:extLst>
              </p:cNvPr>
              <p:cNvSpPr txBox="1"/>
              <p:nvPr/>
            </p:nvSpPr>
            <p:spPr>
              <a:xfrm>
                <a:off x="1630680" y="6045880"/>
                <a:ext cx="346710"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rgbClr val="967B44"/>
                    </a:solidFill>
                  </a:rPr>
                  <a:t>to</a:t>
                </a:r>
                <a:endParaRPr lang="en-GB" altLang="en-US" dirty="0">
                  <a:solidFill>
                    <a:srgbClr val="967B44"/>
                  </a:solidFill>
                </a:endParaRPr>
              </a:p>
            </p:txBody>
          </p:sp>
          <p:sp>
            <p:nvSpPr>
              <p:cNvPr id="59" name="TextBox 58">
                <a:extLst>
                  <a:ext uri="{FF2B5EF4-FFF2-40B4-BE49-F238E27FC236}">
                    <a16:creationId xmlns:a16="http://schemas.microsoft.com/office/drawing/2014/main" id="{F6C77D19-5904-8254-3BE3-704F6E532453}"/>
                  </a:ext>
                </a:extLst>
              </p:cNvPr>
              <p:cNvSpPr txBox="1"/>
              <p:nvPr/>
            </p:nvSpPr>
            <p:spPr>
              <a:xfrm>
                <a:off x="796290" y="6076360"/>
                <a:ext cx="914400" cy="26161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050" dirty="0"/>
                  <a:t>10-07-2022</a:t>
                </a:r>
                <a:endParaRPr lang="en-GB" altLang="en-US" sz="1050" dirty="0"/>
              </a:p>
            </p:txBody>
          </p:sp>
          <p:sp>
            <p:nvSpPr>
              <p:cNvPr id="60" name="TextBox 59">
                <a:extLst>
                  <a:ext uri="{FF2B5EF4-FFF2-40B4-BE49-F238E27FC236}">
                    <a16:creationId xmlns:a16="http://schemas.microsoft.com/office/drawing/2014/main" id="{99D88383-CF81-C72D-6ED7-E648210F458C}"/>
                  </a:ext>
                </a:extLst>
              </p:cNvPr>
              <p:cNvSpPr txBox="1"/>
              <p:nvPr/>
            </p:nvSpPr>
            <p:spPr>
              <a:xfrm>
                <a:off x="1985010" y="6064930"/>
                <a:ext cx="914400" cy="26161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050" dirty="0"/>
                  <a:t>10-08-2022</a:t>
                </a:r>
                <a:endParaRPr lang="en-GB" altLang="en-US" sz="1050" dirty="0"/>
              </a:p>
            </p:txBody>
          </p:sp>
        </p:grpSp>
      </p:grpSp>
      <p:grpSp>
        <p:nvGrpSpPr>
          <p:cNvPr id="70" name="Group 69">
            <a:extLst>
              <a:ext uri="{FF2B5EF4-FFF2-40B4-BE49-F238E27FC236}">
                <a16:creationId xmlns:a16="http://schemas.microsoft.com/office/drawing/2014/main" id="{D4C1E8C2-A3C8-84ED-7CC0-67CF49A220AB}"/>
              </a:ext>
            </a:extLst>
          </p:cNvPr>
          <p:cNvGrpSpPr/>
          <p:nvPr/>
        </p:nvGrpSpPr>
        <p:grpSpPr>
          <a:xfrm>
            <a:off x="4677676" y="1410095"/>
            <a:ext cx="6480319" cy="2525721"/>
            <a:chOff x="3913747" y="1467969"/>
            <a:chExt cx="6480319" cy="2525721"/>
          </a:xfrm>
        </p:grpSpPr>
        <p:pic>
          <p:nvPicPr>
            <p:cNvPr id="64" name="Picture 63">
              <a:extLst>
                <a:ext uri="{FF2B5EF4-FFF2-40B4-BE49-F238E27FC236}">
                  <a16:creationId xmlns:a16="http://schemas.microsoft.com/office/drawing/2014/main" id="{E4340657-D9BC-E675-2695-5E833F5C8B88}"/>
                </a:ext>
              </a:extLst>
            </p:cNvPr>
            <p:cNvPicPr>
              <a:picLocks noChangeAspect="1"/>
            </p:cNvPicPr>
            <p:nvPr/>
          </p:nvPicPr>
          <p:blipFill>
            <a:blip r:embed="rId4"/>
            <a:stretch>
              <a:fillRect/>
            </a:stretch>
          </p:blipFill>
          <p:spPr>
            <a:xfrm>
              <a:off x="3913747" y="1467969"/>
              <a:ext cx="5589068" cy="2525721"/>
            </a:xfrm>
            <a:prstGeom prst="rect">
              <a:avLst/>
            </a:prstGeom>
          </p:spPr>
        </p:pic>
        <p:grpSp>
          <p:nvGrpSpPr>
            <p:cNvPr id="67" name="Group 66">
              <a:extLst>
                <a:ext uri="{FF2B5EF4-FFF2-40B4-BE49-F238E27FC236}">
                  <a16:creationId xmlns:a16="http://schemas.microsoft.com/office/drawing/2014/main" id="{E430F990-5CD4-AA90-A919-0FD6AF7CDAF5}"/>
                </a:ext>
              </a:extLst>
            </p:cNvPr>
            <p:cNvGrpSpPr/>
            <p:nvPr/>
          </p:nvGrpSpPr>
          <p:grpSpPr>
            <a:xfrm>
              <a:off x="8677802" y="1532130"/>
              <a:ext cx="1716264" cy="1518677"/>
              <a:chOff x="8677802" y="1532130"/>
              <a:chExt cx="1716264" cy="1518677"/>
            </a:xfrm>
          </p:grpSpPr>
          <p:sp>
            <p:nvSpPr>
              <p:cNvPr id="65" name="TextBox 64">
                <a:extLst>
                  <a:ext uri="{FF2B5EF4-FFF2-40B4-BE49-F238E27FC236}">
                    <a16:creationId xmlns:a16="http://schemas.microsoft.com/office/drawing/2014/main" id="{C157633B-05A0-F7C5-7600-12E13809AEB4}"/>
                  </a:ext>
                </a:extLst>
              </p:cNvPr>
              <p:cNvSpPr txBox="1"/>
              <p:nvPr/>
            </p:nvSpPr>
            <p:spPr>
              <a:xfrm>
                <a:off x="9046263" y="1865867"/>
                <a:ext cx="1347803" cy="1184940"/>
              </a:xfrm>
              <a:prstGeom prst="rect">
                <a:avLst/>
              </a:prstGeom>
              <a:solidFill>
                <a:schemeClr val="bg1"/>
              </a:solid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Price</a:t>
                </a:r>
              </a:p>
              <a:p>
                <a:r>
                  <a:rPr lang="en-US" altLang="en-US" dirty="0"/>
                  <a:t>Consumption</a:t>
                </a:r>
              </a:p>
              <a:p>
                <a:r>
                  <a:rPr lang="en-US" altLang="en-US" dirty="0"/>
                  <a:t>Supply</a:t>
                </a:r>
              </a:p>
              <a:p>
                <a:endParaRPr lang="en-US" altLang="en-US" dirty="0"/>
              </a:p>
            </p:txBody>
          </p:sp>
          <p:sp>
            <p:nvSpPr>
              <p:cNvPr id="66" name="TextBox 65">
                <a:extLst>
                  <a:ext uri="{FF2B5EF4-FFF2-40B4-BE49-F238E27FC236}">
                    <a16:creationId xmlns:a16="http://schemas.microsoft.com/office/drawing/2014/main" id="{B6ED0EB2-F144-9F7F-C1AA-B07BCDA3CF64}"/>
                  </a:ext>
                </a:extLst>
              </p:cNvPr>
              <p:cNvSpPr txBox="1"/>
              <p:nvPr/>
            </p:nvSpPr>
            <p:spPr>
              <a:xfrm>
                <a:off x="8677802" y="1532130"/>
                <a:ext cx="940759" cy="307777"/>
              </a:xfrm>
              <a:prstGeom prst="rect">
                <a:avLst/>
              </a:prstGeom>
              <a:solidFill>
                <a:schemeClr val="bg1"/>
              </a:solid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Variable</a:t>
                </a:r>
              </a:p>
            </p:txBody>
          </p:sp>
        </p:grpSp>
      </p:grpSp>
      <p:cxnSp>
        <p:nvCxnSpPr>
          <p:cNvPr id="68" name="Straight Arrow Connector 67">
            <a:extLst>
              <a:ext uri="{FF2B5EF4-FFF2-40B4-BE49-F238E27FC236}">
                <a16:creationId xmlns:a16="http://schemas.microsoft.com/office/drawing/2014/main" id="{12BCFC9F-6CE0-D884-897B-96B47D1E5F5A}"/>
              </a:ext>
            </a:extLst>
          </p:cNvPr>
          <p:cNvCxnSpPr>
            <a:cxnSpLocks/>
          </p:cNvCxnSpPr>
          <p:nvPr/>
        </p:nvCxnSpPr>
        <p:spPr>
          <a:xfrm flipH="1" flipV="1">
            <a:off x="3796496" y="3171463"/>
            <a:ext cx="1018572" cy="1157469"/>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69" name="TextBox 68">
            <a:extLst>
              <a:ext uri="{FF2B5EF4-FFF2-40B4-BE49-F238E27FC236}">
                <a16:creationId xmlns:a16="http://schemas.microsoft.com/office/drawing/2014/main" id="{DF0F29F1-15C8-2913-0F84-F5337B427816}"/>
              </a:ext>
            </a:extLst>
          </p:cNvPr>
          <p:cNvSpPr txBox="1"/>
          <p:nvPr/>
        </p:nvSpPr>
        <p:spPr>
          <a:xfrm>
            <a:off x="3513209" y="4397411"/>
            <a:ext cx="280656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Allow users to select date range</a:t>
            </a:r>
            <a:endParaRPr lang="en-GB" altLang="en-US" dirty="0"/>
          </a:p>
        </p:txBody>
      </p:sp>
      <p:sp>
        <p:nvSpPr>
          <p:cNvPr id="73" name="TextBox 72">
            <a:extLst>
              <a:ext uri="{FF2B5EF4-FFF2-40B4-BE49-F238E27FC236}">
                <a16:creationId xmlns:a16="http://schemas.microsoft.com/office/drawing/2014/main" id="{C9604D50-2F9B-5AE3-D163-B384EFD189EA}"/>
              </a:ext>
            </a:extLst>
          </p:cNvPr>
          <p:cNvSpPr txBox="1"/>
          <p:nvPr/>
        </p:nvSpPr>
        <p:spPr>
          <a:xfrm>
            <a:off x="1362247" y="6193416"/>
            <a:ext cx="4899657"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Multiselect for user select parameters to include in graph</a:t>
            </a:r>
            <a:endParaRPr lang="en-GB" altLang="en-US" dirty="0"/>
          </a:p>
        </p:txBody>
      </p:sp>
      <p:cxnSp>
        <p:nvCxnSpPr>
          <p:cNvPr id="74" name="Straight Arrow Connector 73">
            <a:extLst>
              <a:ext uri="{FF2B5EF4-FFF2-40B4-BE49-F238E27FC236}">
                <a16:creationId xmlns:a16="http://schemas.microsoft.com/office/drawing/2014/main" id="{2B660788-F70E-E767-E132-5E8C6ED7BF5E}"/>
              </a:ext>
            </a:extLst>
          </p:cNvPr>
          <p:cNvCxnSpPr>
            <a:cxnSpLocks/>
          </p:cNvCxnSpPr>
          <p:nvPr/>
        </p:nvCxnSpPr>
        <p:spPr>
          <a:xfrm flipH="1" flipV="1">
            <a:off x="3069220" y="5094790"/>
            <a:ext cx="472633" cy="924045"/>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78" name="Rectangle 77">
            <a:extLst>
              <a:ext uri="{FF2B5EF4-FFF2-40B4-BE49-F238E27FC236}">
                <a16:creationId xmlns:a16="http://schemas.microsoft.com/office/drawing/2014/main" id="{6EEABF7D-CDA4-FCC2-90D8-D8A77A8D0B83}"/>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4260200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CB48317-B650-B79E-C993-E5312B9EF059}"/>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27" name="Rectangle 26">
            <a:extLst>
              <a:ext uri="{FF2B5EF4-FFF2-40B4-BE49-F238E27FC236}">
                <a16:creationId xmlns:a16="http://schemas.microsoft.com/office/drawing/2014/main" id="{94B02CE9-2DAC-29F0-0ECD-478D3D56EFF5}"/>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28" name="Rectangle 27">
            <a:extLst>
              <a:ext uri="{FF2B5EF4-FFF2-40B4-BE49-F238E27FC236}">
                <a16:creationId xmlns:a16="http://schemas.microsoft.com/office/drawing/2014/main" id="{A46CF04F-DD83-DB79-F579-BED5D60B052D}"/>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29" name="Rectangle 28">
            <a:extLst>
              <a:ext uri="{FF2B5EF4-FFF2-40B4-BE49-F238E27FC236}">
                <a16:creationId xmlns:a16="http://schemas.microsoft.com/office/drawing/2014/main" id="{9ECBF368-59CA-DFCE-996D-229039DF47E9}"/>
              </a:ext>
            </a:extLst>
          </p:cNvPr>
          <p:cNvSpPr/>
          <p:nvPr/>
        </p:nvSpPr>
        <p:spPr>
          <a:xfrm>
            <a:off x="290589" y="228162"/>
            <a:ext cx="1174737" cy="36273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sp>
        <p:nvSpPr>
          <p:cNvPr id="36" name="TextBox 35">
            <a:extLst>
              <a:ext uri="{FF2B5EF4-FFF2-40B4-BE49-F238E27FC236}">
                <a16:creationId xmlns:a16="http://schemas.microsoft.com/office/drawing/2014/main" id="{ACDD9B67-8D94-020A-3B97-0836939C9F5D}"/>
              </a:ext>
            </a:extLst>
          </p:cNvPr>
          <p:cNvSpPr txBox="1"/>
          <p:nvPr/>
        </p:nvSpPr>
        <p:spPr>
          <a:xfrm>
            <a:off x="4665785" y="806818"/>
            <a:ext cx="6115503"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800" dirty="0">
                <a:solidFill>
                  <a:srgbClr val="967B44"/>
                </a:solidFill>
              </a:rPr>
              <a:t>Electricity Consumption over time for each Dwelling Type</a:t>
            </a:r>
            <a:endParaRPr lang="en-GB" altLang="en-US" sz="1800" dirty="0">
              <a:solidFill>
                <a:srgbClr val="967B44"/>
              </a:solidFill>
            </a:endParaRPr>
          </a:p>
        </p:txBody>
      </p:sp>
      <p:pic>
        <p:nvPicPr>
          <p:cNvPr id="3" name="Picture 2">
            <a:extLst>
              <a:ext uri="{FF2B5EF4-FFF2-40B4-BE49-F238E27FC236}">
                <a16:creationId xmlns:a16="http://schemas.microsoft.com/office/drawing/2014/main" id="{F007E54E-EBA7-F5CB-9BD7-B162A84DF852}"/>
              </a:ext>
            </a:extLst>
          </p:cNvPr>
          <p:cNvPicPr>
            <a:picLocks noChangeAspect="1"/>
          </p:cNvPicPr>
          <p:nvPr/>
        </p:nvPicPr>
        <p:blipFill rotWithShape="1">
          <a:blip r:embed="rId3"/>
          <a:srcRect r="8867"/>
          <a:stretch/>
        </p:blipFill>
        <p:spPr>
          <a:xfrm>
            <a:off x="4605232" y="1675368"/>
            <a:ext cx="7148332" cy="4181506"/>
          </a:xfrm>
          <a:prstGeom prst="rect">
            <a:avLst/>
          </a:prstGeom>
        </p:spPr>
      </p:pic>
      <p:grpSp>
        <p:nvGrpSpPr>
          <p:cNvPr id="4" name="Group 3">
            <a:extLst>
              <a:ext uri="{FF2B5EF4-FFF2-40B4-BE49-F238E27FC236}">
                <a16:creationId xmlns:a16="http://schemas.microsoft.com/office/drawing/2014/main" id="{AC4C6CAE-1636-6AAB-84F2-F5ECFE9B9B10}"/>
              </a:ext>
            </a:extLst>
          </p:cNvPr>
          <p:cNvGrpSpPr/>
          <p:nvPr/>
        </p:nvGrpSpPr>
        <p:grpSpPr>
          <a:xfrm>
            <a:off x="863950" y="1176150"/>
            <a:ext cx="2676732" cy="1939352"/>
            <a:chOff x="564203" y="4075369"/>
            <a:chExt cx="2676732" cy="1939352"/>
          </a:xfrm>
        </p:grpSpPr>
        <p:sp>
          <p:nvSpPr>
            <p:cNvPr id="5" name="Rectangle 4">
              <a:extLst>
                <a:ext uri="{FF2B5EF4-FFF2-40B4-BE49-F238E27FC236}">
                  <a16:creationId xmlns:a16="http://schemas.microsoft.com/office/drawing/2014/main" id="{8400F0C9-D820-5C6F-5E6B-3935973D152A}"/>
                </a:ext>
              </a:extLst>
            </p:cNvPr>
            <p:cNvSpPr/>
            <p:nvPr/>
          </p:nvSpPr>
          <p:spPr>
            <a:xfrm>
              <a:off x="564203" y="4075369"/>
              <a:ext cx="2640184" cy="1939352"/>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378C0C-2B5D-CA42-F205-FA786F80FB93}"/>
                </a:ext>
              </a:extLst>
            </p:cNvPr>
            <p:cNvSpPr txBox="1"/>
            <p:nvPr/>
          </p:nvSpPr>
          <p:spPr>
            <a:xfrm>
              <a:off x="700936" y="4213896"/>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date range</a:t>
              </a:r>
              <a:endParaRPr lang="en-GB" altLang="en-US" dirty="0">
                <a:solidFill>
                  <a:schemeClr val="bg1"/>
                </a:solidFill>
              </a:endParaRPr>
            </a:p>
          </p:txBody>
        </p:sp>
        <p:sp>
          <p:nvSpPr>
            <p:cNvPr id="8" name="Rectangle: Rounded Corners 7">
              <a:extLst>
                <a:ext uri="{FF2B5EF4-FFF2-40B4-BE49-F238E27FC236}">
                  <a16:creationId xmlns:a16="http://schemas.microsoft.com/office/drawing/2014/main" id="{BEF43BBC-3ABA-AB21-8541-7DC74B9104A5}"/>
                </a:ext>
              </a:extLst>
            </p:cNvPr>
            <p:cNvSpPr/>
            <p:nvPr/>
          </p:nvSpPr>
          <p:spPr>
            <a:xfrm>
              <a:off x="834285" y="4629577"/>
              <a:ext cx="2167467" cy="7902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A16EEA6-98CB-137C-845F-8802B3727E9A}"/>
                </a:ext>
              </a:extLst>
            </p:cNvPr>
            <p:cNvGrpSpPr/>
            <p:nvPr/>
          </p:nvGrpSpPr>
          <p:grpSpPr>
            <a:xfrm>
              <a:off x="764971" y="4581035"/>
              <a:ext cx="509016" cy="167640"/>
              <a:chOff x="764971" y="4591195"/>
              <a:chExt cx="509016" cy="167640"/>
            </a:xfrm>
          </p:grpSpPr>
          <p:sp>
            <p:nvSpPr>
              <p:cNvPr id="19" name="Freeform: Shape 18">
                <a:extLst>
                  <a:ext uri="{FF2B5EF4-FFF2-40B4-BE49-F238E27FC236}">
                    <a16:creationId xmlns:a16="http://schemas.microsoft.com/office/drawing/2014/main" id="{963FD78C-3B1B-83B6-A850-EDFD6386B5FC}"/>
                  </a:ext>
                </a:extLst>
              </p:cNvPr>
              <p:cNvSpPr/>
              <p:nvPr/>
            </p:nvSpPr>
            <p:spPr>
              <a:xfrm>
                <a:off x="836827" y="4640866"/>
                <a:ext cx="371121" cy="68298"/>
              </a:xfrm>
              <a:custGeom>
                <a:avLst/>
                <a:gdLst>
                  <a:gd name="connsiteX0" fmla="*/ 11383 w 371121"/>
                  <a:gd name="connsiteY0" fmla="*/ 0 h 68298"/>
                  <a:gd name="connsiteX1" fmla="*/ 371121 w 371121"/>
                  <a:gd name="connsiteY1" fmla="*/ 0 h 68298"/>
                  <a:gd name="connsiteX2" fmla="*/ 371121 w 371121"/>
                  <a:gd name="connsiteY2" fmla="*/ 68298 h 68298"/>
                  <a:gd name="connsiteX3" fmla="*/ 11383 w 371121"/>
                  <a:gd name="connsiteY3" fmla="*/ 68298 h 68298"/>
                  <a:gd name="connsiteX4" fmla="*/ 0 w 371121"/>
                  <a:gd name="connsiteY4" fmla="*/ 56915 h 68298"/>
                  <a:gd name="connsiteX5" fmla="*/ 0 w 371121"/>
                  <a:gd name="connsiteY5" fmla="*/ 11383 h 68298"/>
                  <a:gd name="connsiteX6" fmla="*/ 11383 w 371121"/>
                  <a:gd name="connsiteY6" fmla="*/ 0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21" h="68298">
                    <a:moveTo>
                      <a:pt x="11383" y="0"/>
                    </a:moveTo>
                    <a:lnTo>
                      <a:pt x="371121" y="0"/>
                    </a:lnTo>
                    <a:lnTo>
                      <a:pt x="371121" y="68298"/>
                    </a:lnTo>
                    <a:lnTo>
                      <a:pt x="11383" y="68298"/>
                    </a:lnTo>
                    <a:cubicBezTo>
                      <a:pt x="5096" y="68298"/>
                      <a:pt x="0" y="63202"/>
                      <a:pt x="0" y="56915"/>
                    </a:cubicBezTo>
                    <a:lnTo>
                      <a:pt x="0" y="11383"/>
                    </a:lnTo>
                    <a:cubicBezTo>
                      <a:pt x="0" y="5096"/>
                      <a:pt x="5096" y="0"/>
                      <a:pt x="11383" y="0"/>
                    </a:cubicBezTo>
                    <a:close/>
                  </a:path>
                </a:pathLst>
              </a:cu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Oval 19">
                <a:extLst>
                  <a:ext uri="{FF2B5EF4-FFF2-40B4-BE49-F238E27FC236}">
                    <a16:creationId xmlns:a16="http://schemas.microsoft.com/office/drawing/2014/main" id="{036BE156-AF5A-4098-B692-F34107D432BA}"/>
                  </a:ext>
                </a:extLst>
              </p:cNvPr>
              <p:cNvSpPr/>
              <p:nvPr/>
            </p:nvSpPr>
            <p:spPr>
              <a:xfrm>
                <a:off x="1106347" y="4591195"/>
                <a:ext cx="167640" cy="167640"/>
              </a:xfrm>
              <a:prstGeom prst="ellipse">
                <a:avLst/>
              </a:prstGeom>
              <a:solidFill>
                <a:srgbClr val="967B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DE6DB28-252E-A5A3-A401-46C10E4F46DE}"/>
                  </a:ext>
                </a:extLst>
              </p:cNvPr>
              <p:cNvSpPr/>
              <p:nvPr/>
            </p:nvSpPr>
            <p:spPr>
              <a:xfrm>
                <a:off x="764971" y="4591195"/>
                <a:ext cx="167640" cy="167640"/>
              </a:xfrm>
              <a:prstGeom prst="ellipse">
                <a:avLst/>
              </a:prstGeom>
              <a:solidFill>
                <a:srgbClr val="967B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1BF2D7A4-FE70-70B2-AF9A-BA4A721465DF}"/>
                </a:ext>
              </a:extLst>
            </p:cNvPr>
            <p:cNvGrpSpPr/>
            <p:nvPr/>
          </p:nvGrpSpPr>
          <p:grpSpPr>
            <a:xfrm>
              <a:off x="697549" y="4967650"/>
              <a:ext cx="2539999" cy="744330"/>
              <a:chOff x="707709" y="5638210"/>
              <a:chExt cx="2539999" cy="744330"/>
            </a:xfrm>
          </p:grpSpPr>
          <p:sp>
            <p:nvSpPr>
              <p:cNvPr id="11" name="TextBox 10">
                <a:extLst>
                  <a:ext uri="{FF2B5EF4-FFF2-40B4-BE49-F238E27FC236}">
                    <a16:creationId xmlns:a16="http://schemas.microsoft.com/office/drawing/2014/main" id="{C05C8A36-4330-CDC7-1128-D3F9E69B82B5}"/>
                  </a:ext>
                </a:extLst>
              </p:cNvPr>
              <p:cNvSpPr txBox="1"/>
              <p:nvPr/>
            </p:nvSpPr>
            <p:spPr>
              <a:xfrm>
                <a:off x="707709" y="5638210"/>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Input date range</a:t>
                </a:r>
                <a:endParaRPr lang="en-GB" altLang="en-US" dirty="0">
                  <a:solidFill>
                    <a:schemeClr val="bg1"/>
                  </a:solidFill>
                </a:endParaRPr>
              </a:p>
            </p:txBody>
          </p:sp>
          <p:sp>
            <p:nvSpPr>
              <p:cNvPr id="12" name="Rectangle 11">
                <a:extLst>
                  <a:ext uri="{FF2B5EF4-FFF2-40B4-BE49-F238E27FC236}">
                    <a16:creationId xmlns:a16="http://schemas.microsoft.com/office/drawing/2014/main" id="{ACF7FDBF-0BED-E572-070A-11F2D2429F55}"/>
                  </a:ext>
                </a:extLst>
              </p:cNvPr>
              <p:cNvSpPr/>
              <p:nvPr/>
            </p:nvSpPr>
            <p:spPr>
              <a:xfrm>
                <a:off x="823560" y="6037241"/>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60DEE3A0-6D67-5BC9-F2EE-E033E04B22D5}"/>
                  </a:ext>
                </a:extLst>
              </p:cNvPr>
              <p:cNvCxnSpPr/>
              <p:nvPr/>
            </p:nvCxnSpPr>
            <p:spPr>
              <a:xfrm>
                <a:off x="1651036" y="6035830"/>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053B3A8-D801-49DC-8908-4F73D9337323}"/>
                  </a:ext>
                </a:extLst>
              </p:cNvPr>
              <p:cNvCxnSpPr/>
              <p:nvPr/>
            </p:nvCxnSpPr>
            <p:spPr>
              <a:xfrm>
                <a:off x="1965996" y="6044720"/>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38CDDF1-7DBA-9E51-85D8-7EFA2A05CC82}"/>
                  </a:ext>
                </a:extLst>
              </p:cNvPr>
              <p:cNvSpPr txBox="1"/>
              <p:nvPr/>
            </p:nvSpPr>
            <p:spPr>
              <a:xfrm>
                <a:off x="1630680" y="6045880"/>
                <a:ext cx="346710"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rgbClr val="967B44"/>
                    </a:solidFill>
                  </a:rPr>
                  <a:t>to</a:t>
                </a:r>
                <a:endParaRPr lang="en-GB" altLang="en-US" dirty="0">
                  <a:solidFill>
                    <a:srgbClr val="967B44"/>
                  </a:solidFill>
                </a:endParaRPr>
              </a:p>
            </p:txBody>
          </p:sp>
          <p:sp>
            <p:nvSpPr>
              <p:cNvPr id="16" name="TextBox 15">
                <a:extLst>
                  <a:ext uri="{FF2B5EF4-FFF2-40B4-BE49-F238E27FC236}">
                    <a16:creationId xmlns:a16="http://schemas.microsoft.com/office/drawing/2014/main" id="{E555BFB3-CFE3-5D5A-FE92-1E6EF8BFEF34}"/>
                  </a:ext>
                </a:extLst>
              </p:cNvPr>
              <p:cNvSpPr txBox="1"/>
              <p:nvPr/>
            </p:nvSpPr>
            <p:spPr>
              <a:xfrm>
                <a:off x="796290" y="6076360"/>
                <a:ext cx="914400" cy="26161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050" dirty="0"/>
                  <a:t>10-07-2022</a:t>
                </a:r>
                <a:endParaRPr lang="en-GB" altLang="en-US" sz="1050" dirty="0"/>
              </a:p>
            </p:txBody>
          </p:sp>
          <p:sp>
            <p:nvSpPr>
              <p:cNvPr id="18" name="TextBox 17">
                <a:extLst>
                  <a:ext uri="{FF2B5EF4-FFF2-40B4-BE49-F238E27FC236}">
                    <a16:creationId xmlns:a16="http://schemas.microsoft.com/office/drawing/2014/main" id="{E351F5FE-B43B-6D02-41CB-49E9ADDEF910}"/>
                  </a:ext>
                </a:extLst>
              </p:cNvPr>
              <p:cNvSpPr txBox="1"/>
              <p:nvPr/>
            </p:nvSpPr>
            <p:spPr>
              <a:xfrm>
                <a:off x="1985010" y="6064930"/>
                <a:ext cx="914400" cy="26161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050" dirty="0"/>
                  <a:t>10-08-2022</a:t>
                </a:r>
                <a:endParaRPr lang="en-GB" altLang="en-US" sz="1050" dirty="0"/>
              </a:p>
            </p:txBody>
          </p:sp>
        </p:grpSp>
      </p:grpSp>
      <p:grpSp>
        <p:nvGrpSpPr>
          <p:cNvPr id="23" name="Group 22">
            <a:extLst>
              <a:ext uri="{FF2B5EF4-FFF2-40B4-BE49-F238E27FC236}">
                <a16:creationId xmlns:a16="http://schemas.microsoft.com/office/drawing/2014/main" id="{A0619C36-F1BD-42FA-834E-0BD9F77D6249}"/>
              </a:ext>
            </a:extLst>
          </p:cNvPr>
          <p:cNvGrpSpPr/>
          <p:nvPr/>
        </p:nvGrpSpPr>
        <p:grpSpPr>
          <a:xfrm>
            <a:off x="789061" y="3264380"/>
            <a:ext cx="2838304" cy="1808656"/>
            <a:chOff x="1213977" y="3368040"/>
            <a:chExt cx="2838304" cy="1808656"/>
          </a:xfrm>
        </p:grpSpPr>
        <p:grpSp>
          <p:nvGrpSpPr>
            <p:cNvPr id="32" name="Group 31">
              <a:extLst>
                <a:ext uri="{FF2B5EF4-FFF2-40B4-BE49-F238E27FC236}">
                  <a16:creationId xmlns:a16="http://schemas.microsoft.com/office/drawing/2014/main" id="{6FBA901D-AB63-A3F8-4FB8-B3A8B086BB61}"/>
                </a:ext>
              </a:extLst>
            </p:cNvPr>
            <p:cNvGrpSpPr/>
            <p:nvPr/>
          </p:nvGrpSpPr>
          <p:grpSpPr>
            <a:xfrm>
              <a:off x="1213977" y="3368040"/>
              <a:ext cx="2838304" cy="1808656"/>
              <a:chOff x="1137777" y="2743200"/>
              <a:chExt cx="2838304" cy="1808656"/>
            </a:xfrm>
          </p:grpSpPr>
          <p:grpSp>
            <p:nvGrpSpPr>
              <p:cNvPr id="34" name="Group 33">
                <a:extLst>
                  <a:ext uri="{FF2B5EF4-FFF2-40B4-BE49-F238E27FC236}">
                    <a16:creationId xmlns:a16="http://schemas.microsoft.com/office/drawing/2014/main" id="{74B5A78C-1122-3A95-950C-CCC06BBF3A07}"/>
                  </a:ext>
                </a:extLst>
              </p:cNvPr>
              <p:cNvGrpSpPr/>
              <p:nvPr/>
            </p:nvGrpSpPr>
            <p:grpSpPr>
              <a:xfrm>
                <a:off x="1137777" y="2743200"/>
                <a:ext cx="2757281" cy="1808656"/>
                <a:chOff x="421497" y="1676400"/>
                <a:chExt cx="3248027" cy="1808656"/>
              </a:xfrm>
            </p:grpSpPr>
            <p:sp>
              <p:nvSpPr>
                <p:cNvPr id="37" name="Rectangle 36">
                  <a:extLst>
                    <a:ext uri="{FF2B5EF4-FFF2-40B4-BE49-F238E27FC236}">
                      <a16:creationId xmlns:a16="http://schemas.microsoft.com/office/drawing/2014/main" id="{2F67F4DB-6DAE-19E0-E512-9B2BEAA8DB31}"/>
                    </a:ext>
                  </a:extLst>
                </p:cNvPr>
                <p:cNvSpPr/>
                <p:nvPr/>
              </p:nvSpPr>
              <p:spPr>
                <a:xfrm>
                  <a:off x="421497" y="1676400"/>
                  <a:ext cx="3246192"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54A979A-7993-B6BE-CEA6-A699F5C6603B}"/>
                    </a:ext>
                  </a:extLst>
                </p:cNvPr>
                <p:cNvSpPr/>
                <p:nvPr/>
              </p:nvSpPr>
              <p:spPr>
                <a:xfrm>
                  <a:off x="423332" y="1682045"/>
                  <a:ext cx="3246192" cy="1803011"/>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AFFE41A6-0590-043A-AE15-09ACCF40137F}"/>
                  </a:ext>
                </a:extLst>
              </p:cNvPr>
              <p:cNvSpPr txBox="1"/>
              <p:nvPr/>
            </p:nvSpPr>
            <p:spPr>
              <a:xfrm>
                <a:off x="1758247" y="3279055"/>
                <a:ext cx="2217834" cy="118494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Price</a:t>
                </a:r>
              </a:p>
              <a:p>
                <a:r>
                  <a:rPr lang="en-US" altLang="en-US" dirty="0"/>
                  <a:t>Electricity Consumption</a:t>
                </a:r>
              </a:p>
              <a:p>
                <a:r>
                  <a:rPr lang="en-US" altLang="en-US" dirty="0"/>
                  <a:t>Gas Consumption</a:t>
                </a:r>
              </a:p>
              <a:p>
                <a:r>
                  <a:rPr lang="en-US" altLang="en-US" dirty="0"/>
                  <a:t>Supply</a:t>
                </a:r>
              </a:p>
            </p:txBody>
          </p:sp>
        </p:grpSp>
        <p:sp>
          <p:nvSpPr>
            <p:cNvPr id="33" name="TextBox 32">
              <a:extLst>
                <a:ext uri="{FF2B5EF4-FFF2-40B4-BE49-F238E27FC236}">
                  <a16:creationId xmlns:a16="http://schemas.microsoft.com/office/drawing/2014/main" id="{2EF02E36-F320-174D-208E-43CD77EBD832}"/>
                </a:ext>
              </a:extLst>
            </p:cNvPr>
            <p:cNvSpPr txBox="1"/>
            <p:nvPr/>
          </p:nvSpPr>
          <p:spPr>
            <a:xfrm>
              <a:off x="1369203" y="3394767"/>
              <a:ext cx="1583548"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Variables</a:t>
              </a:r>
              <a:endParaRPr lang="en-GB" altLang="en-US" dirty="0">
                <a:solidFill>
                  <a:schemeClr val="bg1"/>
                </a:solidFill>
              </a:endParaRPr>
            </a:p>
          </p:txBody>
        </p:sp>
      </p:grpSp>
      <p:sp>
        <p:nvSpPr>
          <p:cNvPr id="42" name="Google Shape;70;p8">
            <a:extLst>
              <a:ext uri="{FF2B5EF4-FFF2-40B4-BE49-F238E27FC236}">
                <a16:creationId xmlns:a16="http://schemas.microsoft.com/office/drawing/2014/main" id="{1CE44F6D-D2F2-4D1B-94E0-EC6473781852}"/>
              </a:ext>
            </a:extLst>
          </p:cNvPr>
          <p:cNvSpPr/>
          <p:nvPr/>
        </p:nvSpPr>
        <p:spPr>
          <a:xfrm>
            <a:off x="1015298" y="3821589"/>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7" name="Google Shape;70;p8">
            <a:extLst>
              <a:ext uri="{FF2B5EF4-FFF2-40B4-BE49-F238E27FC236}">
                <a16:creationId xmlns:a16="http://schemas.microsoft.com/office/drawing/2014/main" id="{7ADEC483-2CA5-85D6-13BB-85F7984AA369}"/>
              </a:ext>
            </a:extLst>
          </p:cNvPr>
          <p:cNvSpPr/>
          <p:nvPr/>
        </p:nvSpPr>
        <p:spPr>
          <a:xfrm>
            <a:off x="1021013" y="4111149"/>
            <a:ext cx="253938" cy="247956"/>
          </a:xfrm>
          <a:prstGeom prst="ellipse">
            <a:avLst/>
          </a:prstGeom>
          <a:solidFill>
            <a:srgbClr val="967B44"/>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8" name="Google Shape;70;p8">
            <a:extLst>
              <a:ext uri="{FF2B5EF4-FFF2-40B4-BE49-F238E27FC236}">
                <a16:creationId xmlns:a16="http://schemas.microsoft.com/office/drawing/2014/main" id="{4FCE9D1A-25C9-5A71-2A31-3D36E65FDFCB}"/>
              </a:ext>
            </a:extLst>
          </p:cNvPr>
          <p:cNvSpPr/>
          <p:nvPr/>
        </p:nvSpPr>
        <p:spPr>
          <a:xfrm>
            <a:off x="1021013" y="4414996"/>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9" name="Google Shape;70;p8">
            <a:extLst>
              <a:ext uri="{FF2B5EF4-FFF2-40B4-BE49-F238E27FC236}">
                <a16:creationId xmlns:a16="http://schemas.microsoft.com/office/drawing/2014/main" id="{B1CAF763-C1E0-58E7-CEE3-167AA498A6EE}"/>
              </a:ext>
            </a:extLst>
          </p:cNvPr>
          <p:cNvSpPr/>
          <p:nvPr/>
        </p:nvSpPr>
        <p:spPr>
          <a:xfrm>
            <a:off x="1021013" y="4718843"/>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52" name="Rectangle 51">
            <a:extLst>
              <a:ext uri="{FF2B5EF4-FFF2-40B4-BE49-F238E27FC236}">
                <a16:creationId xmlns:a16="http://schemas.microsoft.com/office/drawing/2014/main" id="{4B87C227-1FBF-AF65-F344-E0CC6E988546}"/>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1834223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CB48317-B650-B79E-C993-E5312B9EF059}"/>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27" name="Rectangle 26">
            <a:extLst>
              <a:ext uri="{FF2B5EF4-FFF2-40B4-BE49-F238E27FC236}">
                <a16:creationId xmlns:a16="http://schemas.microsoft.com/office/drawing/2014/main" id="{94B02CE9-2DAC-29F0-0ECD-478D3D56EFF5}"/>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28" name="Rectangle 27">
            <a:extLst>
              <a:ext uri="{FF2B5EF4-FFF2-40B4-BE49-F238E27FC236}">
                <a16:creationId xmlns:a16="http://schemas.microsoft.com/office/drawing/2014/main" id="{A46CF04F-DD83-DB79-F579-BED5D60B052D}"/>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29" name="Rectangle 28">
            <a:extLst>
              <a:ext uri="{FF2B5EF4-FFF2-40B4-BE49-F238E27FC236}">
                <a16:creationId xmlns:a16="http://schemas.microsoft.com/office/drawing/2014/main" id="{9ECBF368-59CA-DFCE-996D-229039DF47E9}"/>
              </a:ext>
            </a:extLst>
          </p:cNvPr>
          <p:cNvSpPr/>
          <p:nvPr/>
        </p:nvSpPr>
        <p:spPr>
          <a:xfrm>
            <a:off x="290589" y="228162"/>
            <a:ext cx="1174737" cy="36273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sp>
        <p:nvSpPr>
          <p:cNvPr id="36" name="TextBox 35">
            <a:extLst>
              <a:ext uri="{FF2B5EF4-FFF2-40B4-BE49-F238E27FC236}">
                <a16:creationId xmlns:a16="http://schemas.microsoft.com/office/drawing/2014/main" id="{ACDD9B67-8D94-020A-3B97-0836939C9F5D}"/>
              </a:ext>
            </a:extLst>
          </p:cNvPr>
          <p:cNvSpPr txBox="1"/>
          <p:nvPr/>
        </p:nvSpPr>
        <p:spPr>
          <a:xfrm>
            <a:off x="840882" y="1066857"/>
            <a:ext cx="4684888"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800" dirty="0">
                <a:solidFill>
                  <a:srgbClr val="967B44"/>
                </a:solidFill>
              </a:rPr>
              <a:t>Electricity Retailer Market Share vs Date</a:t>
            </a:r>
            <a:endParaRPr lang="en-GB" altLang="en-US" sz="1800" dirty="0">
              <a:solidFill>
                <a:srgbClr val="967B44"/>
              </a:solidFill>
            </a:endParaRPr>
          </a:p>
        </p:txBody>
      </p:sp>
      <p:pic>
        <p:nvPicPr>
          <p:cNvPr id="2" name="Picture 1">
            <a:extLst>
              <a:ext uri="{FF2B5EF4-FFF2-40B4-BE49-F238E27FC236}">
                <a16:creationId xmlns:a16="http://schemas.microsoft.com/office/drawing/2014/main" id="{08FB7E93-BFB5-B5E5-FEF9-4D9E794BFAF0}"/>
              </a:ext>
            </a:extLst>
          </p:cNvPr>
          <p:cNvPicPr>
            <a:picLocks noChangeAspect="1"/>
          </p:cNvPicPr>
          <p:nvPr/>
        </p:nvPicPr>
        <p:blipFill>
          <a:blip r:embed="rId3"/>
          <a:stretch>
            <a:fillRect/>
          </a:stretch>
        </p:blipFill>
        <p:spPr>
          <a:xfrm>
            <a:off x="3307080" y="1724213"/>
            <a:ext cx="7843895" cy="4181506"/>
          </a:xfrm>
          <a:prstGeom prst="rect">
            <a:avLst/>
          </a:prstGeom>
        </p:spPr>
      </p:pic>
      <p:grpSp>
        <p:nvGrpSpPr>
          <p:cNvPr id="40" name="Group 39">
            <a:extLst>
              <a:ext uri="{FF2B5EF4-FFF2-40B4-BE49-F238E27FC236}">
                <a16:creationId xmlns:a16="http://schemas.microsoft.com/office/drawing/2014/main" id="{79780402-09F3-F36E-3352-333472329E20}"/>
              </a:ext>
            </a:extLst>
          </p:cNvPr>
          <p:cNvGrpSpPr/>
          <p:nvPr/>
        </p:nvGrpSpPr>
        <p:grpSpPr>
          <a:xfrm>
            <a:off x="425308" y="1744980"/>
            <a:ext cx="2695223" cy="1661160"/>
            <a:chOff x="7603348" y="2419350"/>
            <a:chExt cx="2695223" cy="1661160"/>
          </a:xfrm>
        </p:grpSpPr>
        <p:grpSp>
          <p:nvGrpSpPr>
            <p:cNvPr id="41" name="Group 40">
              <a:extLst>
                <a:ext uri="{FF2B5EF4-FFF2-40B4-BE49-F238E27FC236}">
                  <a16:creationId xmlns:a16="http://schemas.microsoft.com/office/drawing/2014/main" id="{DB8ADF00-6F87-413D-25F6-D91FFF048889}"/>
                </a:ext>
              </a:extLst>
            </p:cNvPr>
            <p:cNvGrpSpPr/>
            <p:nvPr/>
          </p:nvGrpSpPr>
          <p:grpSpPr>
            <a:xfrm>
              <a:off x="7603348" y="2419350"/>
              <a:ext cx="2695223" cy="1661160"/>
              <a:chOff x="1213978" y="3368040"/>
              <a:chExt cx="2695223" cy="1661160"/>
            </a:xfrm>
          </p:grpSpPr>
          <p:grpSp>
            <p:nvGrpSpPr>
              <p:cNvPr id="45" name="Group 44">
                <a:extLst>
                  <a:ext uri="{FF2B5EF4-FFF2-40B4-BE49-F238E27FC236}">
                    <a16:creationId xmlns:a16="http://schemas.microsoft.com/office/drawing/2014/main" id="{0E9AC797-20E2-C6F2-732B-D6A8EBA6B146}"/>
                  </a:ext>
                </a:extLst>
              </p:cNvPr>
              <p:cNvGrpSpPr/>
              <p:nvPr/>
            </p:nvGrpSpPr>
            <p:grpSpPr>
              <a:xfrm>
                <a:off x="1213978" y="3368040"/>
                <a:ext cx="2641742" cy="1661160"/>
                <a:chOff x="1137778" y="2743200"/>
                <a:chExt cx="2641742" cy="1661160"/>
              </a:xfrm>
            </p:grpSpPr>
            <p:grpSp>
              <p:nvGrpSpPr>
                <p:cNvPr id="53" name="Group 52">
                  <a:extLst>
                    <a:ext uri="{FF2B5EF4-FFF2-40B4-BE49-F238E27FC236}">
                      <a16:creationId xmlns:a16="http://schemas.microsoft.com/office/drawing/2014/main" id="{960CC3E8-B448-7985-7B8A-36047E28744B}"/>
                    </a:ext>
                  </a:extLst>
                </p:cNvPr>
                <p:cNvGrpSpPr/>
                <p:nvPr/>
              </p:nvGrpSpPr>
              <p:grpSpPr>
                <a:xfrm>
                  <a:off x="1137778" y="2743200"/>
                  <a:ext cx="2641742" cy="1661160"/>
                  <a:chOff x="421498" y="1676400"/>
                  <a:chExt cx="3111924" cy="1661160"/>
                </a:xfrm>
              </p:grpSpPr>
              <p:sp>
                <p:nvSpPr>
                  <p:cNvPr id="75" name="Rectangle 74">
                    <a:extLst>
                      <a:ext uri="{FF2B5EF4-FFF2-40B4-BE49-F238E27FC236}">
                        <a16:creationId xmlns:a16="http://schemas.microsoft.com/office/drawing/2014/main" id="{7FF3A5C3-B7B0-2D5A-CE59-F79DA999EE3B}"/>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BCCE04E-44F8-B1EF-E139-C83381FA98D1}"/>
                      </a:ext>
                    </a:extLst>
                  </p:cNvPr>
                  <p:cNvSpPr/>
                  <p:nvPr/>
                </p:nvSpPr>
                <p:spPr>
                  <a:xfrm>
                    <a:off x="423333" y="1682045"/>
                    <a:ext cx="3110089" cy="165551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174B45AC-AF87-59F4-33E2-3F85295C57CA}"/>
                    </a:ext>
                  </a:extLst>
                </p:cNvPr>
                <p:cNvGrpSpPr/>
                <p:nvPr/>
              </p:nvGrpSpPr>
              <p:grpSpPr>
                <a:xfrm>
                  <a:off x="1392204" y="3279055"/>
                  <a:ext cx="2349216" cy="892552"/>
                  <a:chOff x="1163604" y="2334175"/>
                  <a:chExt cx="2349216" cy="892552"/>
                </a:xfrm>
              </p:grpSpPr>
              <p:sp>
                <p:nvSpPr>
                  <p:cNvPr id="71" name="TextBox 70">
                    <a:extLst>
                      <a:ext uri="{FF2B5EF4-FFF2-40B4-BE49-F238E27FC236}">
                        <a16:creationId xmlns:a16="http://schemas.microsoft.com/office/drawing/2014/main" id="{B84C00D8-E4BF-8E95-176C-0AF2A90A4B69}"/>
                      </a:ext>
                    </a:extLst>
                  </p:cNvPr>
                  <p:cNvSpPr txBox="1"/>
                  <p:nvPr/>
                </p:nvSpPr>
                <p:spPr>
                  <a:xfrm>
                    <a:off x="1529646" y="2334175"/>
                    <a:ext cx="1983174" cy="89255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Electricity</a:t>
                    </a:r>
                  </a:p>
                  <a:p>
                    <a:r>
                      <a:rPr lang="en-US" altLang="en-US" dirty="0"/>
                      <a:t>Electricity Generation</a:t>
                    </a:r>
                  </a:p>
                  <a:p>
                    <a:r>
                      <a:rPr lang="en-US" altLang="en-US" dirty="0"/>
                      <a:t>Natural Gas</a:t>
                    </a:r>
                  </a:p>
                </p:txBody>
              </p:sp>
              <p:sp>
                <p:nvSpPr>
                  <p:cNvPr id="72" name="Google Shape;70;p8">
                    <a:extLst>
                      <a:ext uri="{FF2B5EF4-FFF2-40B4-BE49-F238E27FC236}">
                        <a16:creationId xmlns:a16="http://schemas.microsoft.com/office/drawing/2014/main" id="{4BA8E8F0-7149-CC13-946C-C246E005AEEA}"/>
                      </a:ext>
                    </a:extLst>
                  </p:cNvPr>
                  <p:cNvSpPr/>
                  <p:nvPr/>
                </p:nvSpPr>
                <p:spPr>
                  <a:xfrm>
                    <a:off x="1163604" y="2354134"/>
                    <a:ext cx="253938" cy="247956"/>
                  </a:xfrm>
                  <a:prstGeom prst="ellipse">
                    <a:avLst/>
                  </a:prstGeom>
                  <a:solidFill>
                    <a:srgbClr val="967B44"/>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sp>
            <p:nvSpPr>
              <p:cNvPr id="46" name="TextBox 45">
                <a:extLst>
                  <a:ext uri="{FF2B5EF4-FFF2-40B4-BE49-F238E27FC236}">
                    <a16:creationId xmlns:a16="http://schemas.microsoft.com/office/drawing/2014/main" id="{08DB1E8D-85E7-EE0D-2F25-218583429A2A}"/>
                  </a:ext>
                </a:extLst>
              </p:cNvPr>
              <p:cNvSpPr txBox="1"/>
              <p:nvPr/>
            </p:nvSpPr>
            <p:spPr>
              <a:xfrm>
                <a:off x="1369202" y="339476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Market share of</a:t>
                </a:r>
                <a:endParaRPr lang="en-GB" altLang="en-US" dirty="0">
                  <a:solidFill>
                    <a:schemeClr val="bg1"/>
                  </a:solidFill>
                </a:endParaRPr>
              </a:p>
            </p:txBody>
          </p:sp>
        </p:grpSp>
        <p:sp>
          <p:nvSpPr>
            <p:cNvPr id="43" name="Google Shape;70;p8">
              <a:extLst>
                <a:ext uri="{FF2B5EF4-FFF2-40B4-BE49-F238E27FC236}">
                  <a16:creationId xmlns:a16="http://schemas.microsoft.com/office/drawing/2014/main" id="{B965FF2E-590A-B885-6FF8-BA9B8B141C45}"/>
                </a:ext>
              </a:extLst>
            </p:cNvPr>
            <p:cNvSpPr/>
            <p:nvPr/>
          </p:nvSpPr>
          <p:spPr>
            <a:xfrm>
              <a:off x="7863489" y="326472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4" name="Google Shape;70;p8">
              <a:extLst>
                <a:ext uri="{FF2B5EF4-FFF2-40B4-BE49-F238E27FC236}">
                  <a16:creationId xmlns:a16="http://schemas.microsoft.com/office/drawing/2014/main" id="{75E95E36-6548-04F6-702A-D10779D25218}"/>
                </a:ext>
              </a:extLst>
            </p:cNvPr>
            <p:cNvSpPr/>
            <p:nvPr/>
          </p:nvSpPr>
          <p:spPr>
            <a:xfrm>
              <a:off x="7863489" y="3568571"/>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cxnSp>
        <p:nvCxnSpPr>
          <p:cNvPr id="77" name="Straight Arrow Connector 76">
            <a:extLst>
              <a:ext uri="{FF2B5EF4-FFF2-40B4-BE49-F238E27FC236}">
                <a16:creationId xmlns:a16="http://schemas.microsoft.com/office/drawing/2014/main" id="{0EC5328A-8CF1-B25D-07A5-A9C85A9BAD93}"/>
              </a:ext>
            </a:extLst>
          </p:cNvPr>
          <p:cNvCxnSpPr>
            <a:cxnSpLocks/>
          </p:cNvCxnSpPr>
          <p:nvPr/>
        </p:nvCxnSpPr>
        <p:spPr>
          <a:xfrm flipV="1">
            <a:off x="1333500" y="3486150"/>
            <a:ext cx="152400" cy="1230630"/>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78" name="TextBox 77">
            <a:extLst>
              <a:ext uri="{FF2B5EF4-FFF2-40B4-BE49-F238E27FC236}">
                <a16:creationId xmlns:a16="http://schemas.microsoft.com/office/drawing/2014/main" id="{5D03F484-6DC3-2D1C-CA9A-D17F35EABB92}"/>
              </a:ext>
            </a:extLst>
          </p:cNvPr>
          <p:cNvSpPr txBox="1"/>
          <p:nvPr/>
        </p:nvSpPr>
        <p:spPr>
          <a:xfrm>
            <a:off x="268536" y="4726855"/>
            <a:ext cx="2977584"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Allow users to select the parameter</a:t>
            </a:r>
            <a:endParaRPr lang="en-GB" altLang="en-US" dirty="0"/>
          </a:p>
        </p:txBody>
      </p:sp>
      <p:sp>
        <p:nvSpPr>
          <p:cNvPr id="81" name="Rectangle 80">
            <a:extLst>
              <a:ext uri="{FF2B5EF4-FFF2-40B4-BE49-F238E27FC236}">
                <a16:creationId xmlns:a16="http://schemas.microsoft.com/office/drawing/2014/main" id="{532F87C2-2569-04B1-A595-8E14731F106F}"/>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781584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61773B3-E1B0-17FE-4990-8570BECF1667}"/>
              </a:ext>
            </a:extLst>
          </p:cNvPr>
          <p:cNvSpPr txBox="1"/>
          <p:nvPr/>
        </p:nvSpPr>
        <p:spPr>
          <a:xfrm>
            <a:off x="340300" y="724698"/>
            <a:ext cx="9622323" cy="375552"/>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Transformed d</a:t>
            </a:r>
            <a:r>
              <a:rPr lang="en-US" dirty="0">
                <a:latin typeface="Calibri" panose="020F0502020204030204" pitchFamily="34" charset="0"/>
                <a:ea typeface="DengXian" panose="02010600030101010101" pitchFamily="2" charset="-122"/>
                <a:cs typeface="Times New Roman" panose="02020603050405020304" pitchFamily="18" charset="0"/>
              </a:rPr>
              <a:t>ataset </a:t>
            </a:r>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fyi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only, not going to be on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Rshiny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app) – consumption</a:t>
            </a:r>
          </a:p>
        </p:txBody>
      </p:sp>
      <p:pic>
        <p:nvPicPr>
          <p:cNvPr id="8" name="Picture 7">
            <a:extLst>
              <a:ext uri="{FF2B5EF4-FFF2-40B4-BE49-F238E27FC236}">
                <a16:creationId xmlns:a16="http://schemas.microsoft.com/office/drawing/2014/main" id="{71CC112F-EA2E-EE76-4FDF-B0DCA3599858}"/>
              </a:ext>
            </a:extLst>
          </p:cNvPr>
          <p:cNvPicPr>
            <a:picLocks noChangeAspect="1"/>
          </p:cNvPicPr>
          <p:nvPr/>
        </p:nvPicPr>
        <p:blipFill>
          <a:blip r:embed="rId3"/>
          <a:stretch>
            <a:fillRect/>
          </a:stretch>
        </p:blipFill>
        <p:spPr>
          <a:xfrm>
            <a:off x="500193" y="1226638"/>
            <a:ext cx="10536857" cy="5181747"/>
          </a:xfrm>
          <a:prstGeom prst="rect">
            <a:avLst/>
          </a:prstGeom>
        </p:spPr>
      </p:pic>
      <p:sp>
        <p:nvSpPr>
          <p:cNvPr id="5" name="Rectangle 4">
            <a:extLst>
              <a:ext uri="{FF2B5EF4-FFF2-40B4-BE49-F238E27FC236}">
                <a16:creationId xmlns:a16="http://schemas.microsoft.com/office/drawing/2014/main" id="{BA03C4CC-C5C3-9F44-1430-D31060E5E772}"/>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9" name="Rectangle 8">
            <a:extLst>
              <a:ext uri="{FF2B5EF4-FFF2-40B4-BE49-F238E27FC236}">
                <a16:creationId xmlns:a16="http://schemas.microsoft.com/office/drawing/2014/main" id="{129CE971-8D8A-EC11-1C87-A44F10B78040}"/>
              </a:ext>
            </a:extLst>
          </p:cNvPr>
          <p:cNvSpPr/>
          <p:nvPr/>
        </p:nvSpPr>
        <p:spPr>
          <a:xfrm>
            <a:off x="1465326" y="232500"/>
            <a:ext cx="1374648" cy="365810"/>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Clustering</a:t>
            </a:r>
            <a:endParaRPr lang="en-US" dirty="0">
              <a:solidFill>
                <a:schemeClr val="bg1"/>
              </a:solidFill>
            </a:endParaRPr>
          </a:p>
        </p:txBody>
      </p:sp>
      <p:sp>
        <p:nvSpPr>
          <p:cNvPr id="10" name="Rectangle 9">
            <a:extLst>
              <a:ext uri="{FF2B5EF4-FFF2-40B4-BE49-F238E27FC236}">
                <a16:creationId xmlns:a16="http://schemas.microsoft.com/office/drawing/2014/main" id="{FBA43406-D8E6-4DD5-E492-D8FCA58EB73F}"/>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11" name="Rectangle 10">
            <a:extLst>
              <a:ext uri="{FF2B5EF4-FFF2-40B4-BE49-F238E27FC236}">
                <a16:creationId xmlns:a16="http://schemas.microsoft.com/office/drawing/2014/main" id="{492E3417-ABC3-1172-9A86-00CA34529E43}"/>
              </a:ext>
            </a:extLst>
          </p:cNvPr>
          <p:cNvSpPr/>
          <p:nvPr/>
        </p:nvSpPr>
        <p:spPr>
          <a:xfrm>
            <a:off x="290589" y="228162"/>
            <a:ext cx="117473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2" name="Rectangle 1">
            <a:extLst>
              <a:ext uri="{FF2B5EF4-FFF2-40B4-BE49-F238E27FC236}">
                <a16:creationId xmlns:a16="http://schemas.microsoft.com/office/drawing/2014/main" id="{FCBAD368-D8DF-DC65-0B01-763F49D7F4C1}"/>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2550211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B12B1D24-2A00-7EDF-3BEB-B010657E9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536" y="1065652"/>
            <a:ext cx="5929362" cy="423525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9D77FF2B-BEAD-0283-B75D-CC5FBD0505A3}"/>
              </a:ext>
            </a:extLst>
          </p:cNvPr>
          <p:cNvSpPr/>
          <p:nvPr/>
        </p:nvSpPr>
        <p:spPr>
          <a:xfrm>
            <a:off x="293511" y="598310"/>
            <a:ext cx="1160790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D6910892-8591-DBDA-AC8A-605CAA6C6FB6}"/>
              </a:ext>
            </a:extLst>
          </p:cNvPr>
          <p:cNvPicPr>
            <a:picLocks noChangeAspect="1"/>
          </p:cNvPicPr>
          <p:nvPr/>
        </p:nvPicPr>
        <p:blipFill>
          <a:blip r:embed="rId4"/>
          <a:stretch>
            <a:fillRect/>
          </a:stretch>
        </p:blipFill>
        <p:spPr>
          <a:xfrm>
            <a:off x="2830521" y="1038925"/>
            <a:ext cx="2887992" cy="4904340"/>
          </a:xfrm>
          <a:prstGeom prst="rect">
            <a:avLst/>
          </a:prstGeom>
        </p:spPr>
      </p:pic>
      <p:sp>
        <p:nvSpPr>
          <p:cNvPr id="22" name="Rectangle 21">
            <a:extLst>
              <a:ext uri="{FF2B5EF4-FFF2-40B4-BE49-F238E27FC236}">
                <a16:creationId xmlns:a16="http://schemas.microsoft.com/office/drawing/2014/main" id="{DBD45A6C-54D6-C784-83EE-E655D61FDC7C}"/>
              </a:ext>
            </a:extLst>
          </p:cNvPr>
          <p:cNvSpPr/>
          <p:nvPr/>
        </p:nvSpPr>
        <p:spPr>
          <a:xfrm>
            <a:off x="5098581" y="226694"/>
            <a:ext cx="2678125"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23" name="Rectangle 22">
            <a:extLst>
              <a:ext uri="{FF2B5EF4-FFF2-40B4-BE49-F238E27FC236}">
                <a16:creationId xmlns:a16="http://schemas.microsoft.com/office/drawing/2014/main" id="{CAE1981C-5722-A2BD-C1FC-8B7DCB954116}"/>
              </a:ext>
            </a:extLst>
          </p:cNvPr>
          <p:cNvSpPr/>
          <p:nvPr/>
        </p:nvSpPr>
        <p:spPr>
          <a:xfrm>
            <a:off x="1465326" y="232500"/>
            <a:ext cx="1374648" cy="365810"/>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Clustering</a:t>
            </a:r>
            <a:endParaRPr lang="en-US" dirty="0">
              <a:solidFill>
                <a:schemeClr val="bg1"/>
              </a:solidFill>
            </a:endParaRPr>
          </a:p>
        </p:txBody>
      </p:sp>
      <p:sp>
        <p:nvSpPr>
          <p:cNvPr id="24" name="Rectangle 23">
            <a:extLst>
              <a:ext uri="{FF2B5EF4-FFF2-40B4-BE49-F238E27FC236}">
                <a16:creationId xmlns:a16="http://schemas.microsoft.com/office/drawing/2014/main" id="{45F98ED8-7991-B97A-D991-A607347D5415}"/>
              </a:ext>
            </a:extLst>
          </p:cNvPr>
          <p:cNvSpPr/>
          <p:nvPr/>
        </p:nvSpPr>
        <p:spPr>
          <a:xfrm>
            <a:off x="2839974" y="232500"/>
            <a:ext cx="2258607"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25" name="Rectangle 24">
            <a:extLst>
              <a:ext uri="{FF2B5EF4-FFF2-40B4-BE49-F238E27FC236}">
                <a16:creationId xmlns:a16="http://schemas.microsoft.com/office/drawing/2014/main" id="{0EF4273B-1E9C-49DB-1EF4-ED47B1E12C25}"/>
              </a:ext>
            </a:extLst>
          </p:cNvPr>
          <p:cNvSpPr/>
          <p:nvPr/>
        </p:nvSpPr>
        <p:spPr>
          <a:xfrm>
            <a:off x="290589" y="231648"/>
            <a:ext cx="1174737" cy="36214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2" name="TextBox 1">
            <a:extLst>
              <a:ext uri="{FF2B5EF4-FFF2-40B4-BE49-F238E27FC236}">
                <a16:creationId xmlns:a16="http://schemas.microsoft.com/office/drawing/2014/main" id="{F5D907CA-2042-1B16-CCE7-C8D989E985DD}"/>
              </a:ext>
            </a:extLst>
          </p:cNvPr>
          <p:cNvSpPr txBox="1"/>
          <p:nvPr/>
        </p:nvSpPr>
        <p:spPr>
          <a:xfrm>
            <a:off x="6041532" y="907705"/>
            <a:ext cx="4684888"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800" dirty="0">
                <a:solidFill>
                  <a:srgbClr val="967B44"/>
                </a:solidFill>
              </a:rPr>
              <a:t>Choropleth map of Clusters</a:t>
            </a:r>
            <a:endParaRPr lang="en-GB" altLang="en-US" sz="1800" dirty="0">
              <a:solidFill>
                <a:srgbClr val="967B44"/>
              </a:solidFill>
            </a:endParaRPr>
          </a:p>
        </p:txBody>
      </p:sp>
      <p:grpSp>
        <p:nvGrpSpPr>
          <p:cNvPr id="34" name="Group 33">
            <a:extLst>
              <a:ext uri="{FF2B5EF4-FFF2-40B4-BE49-F238E27FC236}">
                <a16:creationId xmlns:a16="http://schemas.microsoft.com/office/drawing/2014/main" id="{FC2752B0-6924-D17F-7C24-FD1C8F6F39FD}"/>
              </a:ext>
            </a:extLst>
          </p:cNvPr>
          <p:cNvGrpSpPr/>
          <p:nvPr/>
        </p:nvGrpSpPr>
        <p:grpSpPr>
          <a:xfrm>
            <a:off x="529480" y="1038925"/>
            <a:ext cx="2161267" cy="2468205"/>
            <a:chOff x="-2248444" y="2960322"/>
            <a:chExt cx="2161267" cy="2468205"/>
          </a:xfrm>
        </p:grpSpPr>
        <p:grpSp>
          <p:nvGrpSpPr>
            <p:cNvPr id="16" name="Group 15">
              <a:extLst>
                <a:ext uri="{FF2B5EF4-FFF2-40B4-BE49-F238E27FC236}">
                  <a16:creationId xmlns:a16="http://schemas.microsoft.com/office/drawing/2014/main" id="{9DC75661-4AD0-2533-0E95-6BE9F2C58DD5}"/>
                </a:ext>
              </a:extLst>
            </p:cNvPr>
            <p:cNvGrpSpPr/>
            <p:nvPr/>
          </p:nvGrpSpPr>
          <p:grpSpPr>
            <a:xfrm>
              <a:off x="-2248444" y="2960322"/>
              <a:ext cx="2086398" cy="2468205"/>
              <a:chOff x="421498" y="1676400"/>
              <a:chExt cx="3111924" cy="2468205"/>
            </a:xfrm>
          </p:grpSpPr>
          <p:sp>
            <p:nvSpPr>
              <p:cNvPr id="27" name="Rectangle 26">
                <a:extLst>
                  <a:ext uri="{FF2B5EF4-FFF2-40B4-BE49-F238E27FC236}">
                    <a16:creationId xmlns:a16="http://schemas.microsoft.com/office/drawing/2014/main" id="{A4CE158B-4967-0BDC-6F25-5EAD2E9B63DD}"/>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172B9CC-2B8C-36D1-02A3-2596EAA7C08E}"/>
                  </a:ext>
                </a:extLst>
              </p:cNvPr>
              <p:cNvSpPr/>
              <p:nvPr/>
            </p:nvSpPr>
            <p:spPr>
              <a:xfrm>
                <a:off x="423333" y="1682045"/>
                <a:ext cx="3110089" cy="2462560"/>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683E681A-2370-B87B-ABA4-81B1E9CE7FAC}"/>
                </a:ext>
              </a:extLst>
            </p:cNvPr>
            <p:cNvSpPr txBox="1"/>
            <p:nvPr/>
          </p:nvSpPr>
          <p:spPr>
            <a:xfrm>
              <a:off x="-1648996" y="3506687"/>
              <a:ext cx="1465930" cy="184589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pPr>
                <a:lnSpc>
                  <a:spcPts val="1800"/>
                </a:lnSpc>
              </a:pPr>
              <a:r>
                <a:rPr lang="en-US" altLang="en-US" dirty="0"/>
                <a:t>Ward</a:t>
              </a:r>
            </a:p>
            <a:p>
              <a:pPr>
                <a:lnSpc>
                  <a:spcPts val="1800"/>
                </a:lnSpc>
              </a:pPr>
              <a:r>
                <a:rPr lang="en-US" altLang="en-US" dirty="0"/>
                <a:t>Average</a:t>
              </a:r>
            </a:p>
            <a:p>
              <a:pPr>
                <a:lnSpc>
                  <a:spcPts val="1800"/>
                </a:lnSpc>
              </a:pPr>
              <a:r>
                <a:rPr lang="en-US" altLang="en-US" dirty="0"/>
                <a:t>Centroid</a:t>
              </a:r>
            </a:p>
            <a:p>
              <a:pPr>
                <a:lnSpc>
                  <a:spcPts val="1800"/>
                </a:lnSpc>
              </a:pPr>
              <a:r>
                <a:rPr lang="en-US" altLang="en-US" dirty="0"/>
                <a:t>Single</a:t>
              </a:r>
            </a:p>
            <a:p>
              <a:pPr>
                <a:lnSpc>
                  <a:spcPts val="1800"/>
                </a:lnSpc>
              </a:pPr>
              <a:r>
                <a:rPr lang="en-US" altLang="en-US" dirty="0"/>
                <a:t>Complete</a:t>
              </a:r>
            </a:p>
            <a:p>
              <a:pPr>
                <a:lnSpc>
                  <a:spcPts val="1800"/>
                </a:lnSpc>
              </a:pPr>
              <a:r>
                <a:rPr lang="en-US" altLang="en-US" dirty="0"/>
                <a:t>Fast Ward</a:t>
              </a:r>
            </a:p>
          </p:txBody>
        </p:sp>
        <p:sp>
          <p:nvSpPr>
            <p:cNvPr id="15" name="TextBox 14">
              <a:extLst>
                <a:ext uri="{FF2B5EF4-FFF2-40B4-BE49-F238E27FC236}">
                  <a16:creationId xmlns:a16="http://schemas.microsoft.com/office/drawing/2014/main" id="{985D8E65-4654-00D2-8DC4-CB07BC3B0B20}"/>
                </a:ext>
              </a:extLst>
            </p:cNvPr>
            <p:cNvSpPr txBox="1"/>
            <p:nvPr/>
          </p:nvSpPr>
          <p:spPr>
            <a:xfrm>
              <a:off x="-2093220" y="2987049"/>
              <a:ext cx="200604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Hierarchical Method</a:t>
              </a:r>
              <a:endParaRPr lang="en-GB" altLang="en-US" dirty="0">
                <a:solidFill>
                  <a:schemeClr val="bg1"/>
                </a:solidFill>
              </a:endParaRPr>
            </a:p>
          </p:txBody>
        </p:sp>
        <p:grpSp>
          <p:nvGrpSpPr>
            <p:cNvPr id="33" name="Group 32">
              <a:extLst>
                <a:ext uri="{FF2B5EF4-FFF2-40B4-BE49-F238E27FC236}">
                  <a16:creationId xmlns:a16="http://schemas.microsoft.com/office/drawing/2014/main" id="{EEA041A3-474A-CC28-7DCB-7DEB7BD428CD}"/>
                </a:ext>
              </a:extLst>
            </p:cNvPr>
            <p:cNvGrpSpPr/>
            <p:nvPr/>
          </p:nvGrpSpPr>
          <p:grpSpPr>
            <a:xfrm>
              <a:off x="-1990196" y="3516136"/>
              <a:ext cx="253938" cy="1777936"/>
              <a:chOff x="-1990196" y="3516136"/>
              <a:chExt cx="253938" cy="1777936"/>
            </a:xfrm>
          </p:grpSpPr>
          <p:sp>
            <p:nvSpPr>
              <p:cNvPr id="26" name="Google Shape;70;p8">
                <a:extLst>
                  <a:ext uri="{FF2B5EF4-FFF2-40B4-BE49-F238E27FC236}">
                    <a16:creationId xmlns:a16="http://schemas.microsoft.com/office/drawing/2014/main" id="{EBC5792D-DFF4-F606-B09F-0D607ACB54AF}"/>
                  </a:ext>
                </a:extLst>
              </p:cNvPr>
              <p:cNvSpPr/>
              <p:nvPr/>
            </p:nvSpPr>
            <p:spPr>
              <a:xfrm>
                <a:off x="-1990196" y="3516136"/>
                <a:ext cx="253938" cy="247956"/>
              </a:xfrm>
              <a:prstGeom prst="ellipse">
                <a:avLst/>
              </a:prstGeom>
              <a:solidFill>
                <a:srgbClr val="967B44"/>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11" name="Google Shape;70;p8">
                <a:extLst>
                  <a:ext uri="{FF2B5EF4-FFF2-40B4-BE49-F238E27FC236}">
                    <a16:creationId xmlns:a16="http://schemas.microsoft.com/office/drawing/2014/main" id="{D4BF81CC-1AF5-EF85-973E-A9D10106CB45}"/>
                  </a:ext>
                </a:extLst>
              </p:cNvPr>
              <p:cNvSpPr/>
              <p:nvPr/>
            </p:nvSpPr>
            <p:spPr>
              <a:xfrm>
                <a:off x="-1990196" y="3822132"/>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13" name="Google Shape;70;p8">
                <a:extLst>
                  <a:ext uri="{FF2B5EF4-FFF2-40B4-BE49-F238E27FC236}">
                    <a16:creationId xmlns:a16="http://schemas.microsoft.com/office/drawing/2014/main" id="{BFC0B895-0E30-76BE-36BC-6AA41EA25369}"/>
                  </a:ext>
                </a:extLst>
              </p:cNvPr>
              <p:cNvSpPr/>
              <p:nvPr/>
            </p:nvSpPr>
            <p:spPr>
              <a:xfrm>
                <a:off x="-1990196" y="4128128"/>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9" name="Google Shape;70;p8">
                <a:extLst>
                  <a:ext uri="{FF2B5EF4-FFF2-40B4-BE49-F238E27FC236}">
                    <a16:creationId xmlns:a16="http://schemas.microsoft.com/office/drawing/2014/main" id="{E3B5B49E-18C1-5C2A-904F-2C818237DB17}"/>
                  </a:ext>
                </a:extLst>
              </p:cNvPr>
              <p:cNvSpPr/>
              <p:nvPr/>
            </p:nvSpPr>
            <p:spPr>
              <a:xfrm>
                <a:off x="-1990196" y="443412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30" name="Google Shape;70;p8">
                <a:extLst>
                  <a:ext uri="{FF2B5EF4-FFF2-40B4-BE49-F238E27FC236}">
                    <a16:creationId xmlns:a16="http://schemas.microsoft.com/office/drawing/2014/main" id="{0E9DDDCC-BFF0-16AE-39E5-AD3CB7DF0C3A}"/>
                  </a:ext>
                </a:extLst>
              </p:cNvPr>
              <p:cNvSpPr/>
              <p:nvPr/>
            </p:nvSpPr>
            <p:spPr>
              <a:xfrm>
                <a:off x="-1990196" y="4740120"/>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31" name="Google Shape;70;p8">
                <a:extLst>
                  <a:ext uri="{FF2B5EF4-FFF2-40B4-BE49-F238E27FC236}">
                    <a16:creationId xmlns:a16="http://schemas.microsoft.com/office/drawing/2014/main" id="{B096CDA7-9950-8A78-6463-7A6C4500C51D}"/>
                  </a:ext>
                </a:extLst>
              </p:cNvPr>
              <p:cNvSpPr/>
              <p:nvPr/>
            </p:nvSpPr>
            <p:spPr>
              <a:xfrm>
                <a:off x="-1990196" y="5046116"/>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cxnSp>
        <p:nvCxnSpPr>
          <p:cNvPr id="35" name="Straight Arrow Connector 34">
            <a:extLst>
              <a:ext uri="{FF2B5EF4-FFF2-40B4-BE49-F238E27FC236}">
                <a16:creationId xmlns:a16="http://schemas.microsoft.com/office/drawing/2014/main" id="{A178B578-F7AD-A5E0-07E2-F126C4344233}"/>
              </a:ext>
            </a:extLst>
          </p:cNvPr>
          <p:cNvCxnSpPr>
            <a:cxnSpLocks/>
          </p:cNvCxnSpPr>
          <p:nvPr/>
        </p:nvCxnSpPr>
        <p:spPr>
          <a:xfrm flipH="1" flipV="1">
            <a:off x="1687725" y="4761219"/>
            <a:ext cx="174168" cy="51149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36" name="TextBox 35">
            <a:extLst>
              <a:ext uri="{FF2B5EF4-FFF2-40B4-BE49-F238E27FC236}">
                <a16:creationId xmlns:a16="http://schemas.microsoft.com/office/drawing/2014/main" id="{E8C18C6F-C383-670B-A885-8BA2CBE0008B}"/>
              </a:ext>
            </a:extLst>
          </p:cNvPr>
          <p:cNvSpPr txBox="1"/>
          <p:nvPr/>
        </p:nvSpPr>
        <p:spPr>
          <a:xfrm>
            <a:off x="450822" y="5127945"/>
            <a:ext cx="1805651" cy="95410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User can select hierarchical method and number of clusters</a:t>
            </a:r>
            <a:endParaRPr lang="en-GB" altLang="en-US" dirty="0"/>
          </a:p>
        </p:txBody>
      </p:sp>
      <p:cxnSp>
        <p:nvCxnSpPr>
          <p:cNvPr id="38" name="Straight Arrow Connector 37">
            <a:extLst>
              <a:ext uri="{FF2B5EF4-FFF2-40B4-BE49-F238E27FC236}">
                <a16:creationId xmlns:a16="http://schemas.microsoft.com/office/drawing/2014/main" id="{05385486-4A81-782D-059C-A749D81C8E79}"/>
              </a:ext>
            </a:extLst>
          </p:cNvPr>
          <p:cNvCxnSpPr>
            <a:cxnSpLocks/>
          </p:cNvCxnSpPr>
          <p:nvPr/>
        </p:nvCxnSpPr>
        <p:spPr>
          <a:xfrm flipV="1">
            <a:off x="7948806" y="4562063"/>
            <a:ext cx="574104" cy="909802"/>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39" name="TextBox 38">
            <a:extLst>
              <a:ext uri="{FF2B5EF4-FFF2-40B4-BE49-F238E27FC236}">
                <a16:creationId xmlns:a16="http://schemas.microsoft.com/office/drawing/2014/main" id="{8B5183FE-D58A-8217-3388-188D3A6D9600}"/>
              </a:ext>
            </a:extLst>
          </p:cNvPr>
          <p:cNvSpPr txBox="1"/>
          <p:nvPr/>
        </p:nvSpPr>
        <p:spPr>
          <a:xfrm>
            <a:off x="7156892" y="5498032"/>
            <a:ext cx="2197262"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Represent cluster on map</a:t>
            </a:r>
            <a:endParaRPr lang="en-GB" altLang="en-US" dirty="0"/>
          </a:p>
        </p:txBody>
      </p:sp>
      <p:sp>
        <p:nvSpPr>
          <p:cNvPr id="44" name="Rectangle 43">
            <a:extLst>
              <a:ext uri="{FF2B5EF4-FFF2-40B4-BE49-F238E27FC236}">
                <a16:creationId xmlns:a16="http://schemas.microsoft.com/office/drawing/2014/main" id="{2A21A59B-22F7-751D-E45B-C728BB925BCC}"/>
              </a:ext>
            </a:extLst>
          </p:cNvPr>
          <p:cNvSpPr/>
          <p:nvPr/>
        </p:nvSpPr>
        <p:spPr>
          <a:xfrm>
            <a:off x="7772605" y="226554"/>
            <a:ext cx="813877"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
        <p:nvSpPr>
          <p:cNvPr id="4" name="TextBox 3">
            <a:extLst>
              <a:ext uri="{FF2B5EF4-FFF2-40B4-BE49-F238E27FC236}">
                <a16:creationId xmlns:a16="http://schemas.microsoft.com/office/drawing/2014/main" id="{055C4F86-C0E4-5E91-AEF6-19E914570B37}"/>
              </a:ext>
            </a:extLst>
          </p:cNvPr>
          <p:cNvSpPr txBox="1"/>
          <p:nvPr/>
        </p:nvSpPr>
        <p:spPr>
          <a:xfrm>
            <a:off x="2761186" y="6195125"/>
            <a:ext cx="3077350"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pPr algn="ctr"/>
            <a:r>
              <a:rPr lang="en-US" altLang="en-US" dirty="0"/>
              <a:t>Dendogram with color-coded cluster</a:t>
            </a:r>
            <a:endParaRPr lang="en-GB" altLang="en-US" dirty="0"/>
          </a:p>
        </p:txBody>
      </p:sp>
      <p:grpSp>
        <p:nvGrpSpPr>
          <p:cNvPr id="7" name="Group 6">
            <a:extLst>
              <a:ext uri="{FF2B5EF4-FFF2-40B4-BE49-F238E27FC236}">
                <a16:creationId xmlns:a16="http://schemas.microsoft.com/office/drawing/2014/main" id="{B30347D6-A959-8066-B9A6-4D6D2944E62B}"/>
              </a:ext>
            </a:extLst>
          </p:cNvPr>
          <p:cNvGrpSpPr/>
          <p:nvPr/>
        </p:nvGrpSpPr>
        <p:grpSpPr>
          <a:xfrm>
            <a:off x="522034" y="3761786"/>
            <a:ext cx="2086398" cy="894297"/>
            <a:chOff x="421498" y="1676400"/>
            <a:chExt cx="3111924" cy="894297"/>
          </a:xfrm>
        </p:grpSpPr>
        <p:sp>
          <p:nvSpPr>
            <p:cNvPr id="40" name="Rectangle 39">
              <a:extLst>
                <a:ext uri="{FF2B5EF4-FFF2-40B4-BE49-F238E27FC236}">
                  <a16:creationId xmlns:a16="http://schemas.microsoft.com/office/drawing/2014/main" id="{E7D0E7A1-3376-4A24-DBEB-5F2A45F943D1}"/>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1F4B8DC-E133-AD1B-41A2-F7729F543A05}"/>
                </a:ext>
              </a:extLst>
            </p:cNvPr>
            <p:cNvSpPr/>
            <p:nvPr/>
          </p:nvSpPr>
          <p:spPr>
            <a:xfrm>
              <a:off x="423333" y="1682045"/>
              <a:ext cx="3110089" cy="888652"/>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EC46A52E-4F97-53F7-7CE5-02A86EA3BCBB}"/>
              </a:ext>
            </a:extLst>
          </p:cNvPr>
          <p:cNvSpPr txBox="1"/>
          <p:nvPr/>
        </p:nvSpPr>
        <p:spPr>
          <a:xfrm>
            <a:off x="677258" y="3788513"/>
            <a:ext cx="200604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Number of clusters</a:t>
            </a:r>
            <a:endParaRPr lang="en-GB" altLang="en-US" dirty="0">
              <a:solidFill>
                <a:schemeClr val="bg1"/>
              </a:solidFill>
            </a:endParaRPr>
          </a:p>
        </p:txBody>
      </p:sp>
      <p:sp>
        <p:nvSpPr>
          <p:cNvPr id="46" name="Rectangle 45">
            <a:extLst>
              <a:ext uri="{FF2B5EF4-FFF2-40B4-BE49-F238E27FC236}">
                <a16:creationId xmlns:a16="http://schemas.microsoft.com/office/drawing/2014/main" id="{75F3D10B-B952-4CA6-4AC1-AF28FB59FD8F}"/>
              </a:ext>
            </a:extLst>
          </p:cNvPr>
          <p:cNvSpPr/>
          <p:nvPr/>
        </p:nvSpPr>
        <p:spPr>
          <a:xfrm>
            <a:off x="635603" y="4201743"/>
            <a:ext cx="1871898"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Merge 46">
            <a:extLst>
              <a:ext uri="{FF2B5EF4-FFF2-40B4-BE49-F238E27FC236}">
                <a16:creationId xmlns:a16="http://schemas.microsoft.com/office/drawing/2014/main" id="{B49B39FA-0D16-121F-0691-FE7C5D4D7246}"/>
              </a:ext>
            </a:extLst>
          </p:cNvPr>
          <p:cNvSpPr/>
          <p:nvPr/>
        </p:nvSpPr>
        <p:spPr>
          <a:xfrm>
            <a:off x="2172767" y="4289924"/>
            <a:ext cx="289461" cy="164233"/>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33D94E40-F11F-A93D-5A3C-94E1BBAAD59C}"/>
              </a:ext>
            </a:extLst>
          </p:cNvPr>
          <p:cNvCxnSpPr/>
          <p:nvPr/>
        </p:nvCxnSpPr>
        <p:spPr>
          <a:xfrm>
            <a:off x="2087744" y="4201743"/>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4012C6F-4A66-09EF-F7D7-D3DA1E4B91AC}"/>
              </a:ext>
            </a:extLst>
          </p:cNvPr>
          <p:cNvCxnSpPr>
            <a:cxnSpLocks/>
          </p:cNvCxnSpPr>
          <p:nvPr/>
        </p:nvCxnSpPr>
        <p:spPr>
          <a:xfrm flipV="1">
            <a:off x="4148778" y="5778427"/>
            <a:ext cx="270383" cy="366790"/>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Tree>
    <p:extLst>
      <p:ext uri="{BB962C8B-B14F-4D97-AF65-F5344CB8AC3E}">
        <p14:creationId xmlns:p14="http://schemas.microsoft.com/office/powerpoint/2010/main" val="1304990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E7D35D5-55F6-D77D-FB73-ED0F16E0D5F0}"/>
              </a:ext>
            </a:extLst>
          </p:cNvPr>
          <p:cNvPicPr>
            <a:picLocks noChangeAspect="1"/>
          </p:cNvPicPr>
          <p:nvPr/>
        </p:nvPicPr>
        <p:blipFill>
          <a:blip r:embed="rId3"/>
          <a:stretch>
            <a:fillRect/>
          </a:stretch>
        </p:blipFill>
        <p:spPr>
          <a:xfrm>
            <a:off x="455512" y="761038"/>
            <a:ext cx="6727713" cy="5732039"/>
          </a:xfrm>
          <a:prstGeom prst="rect">
            <a:avLst/>
          </a:prstGeom>
        </p:spPr>
      </p:pic>
      <p:sp>
        <p:nvSpPr>
          <p:cNvPr id="13" name="TextBox 12">
            <a:extLst>
              <a:ext uri="{FF2B5EF4-FFF2-40B4-BE49-F238E27FC236}">
                <a16:creationId xmlns:a16="http://schemas.microsoft.com/office/drawing/2014/main" id="{9F4B1F97-F64C-18C3-7507-D70F91CE9327}"/>
              </a:ext>
            </a:extLst>
          </p:cNvPr>
          <p:cNvSpPr txBox="1"/>
          <p:nvPr/>
        </p:nvSpPr>
        <p:spPr>
          <a:xfrm>
            <a:off x="7258604" y="5289908"/>
            <a:ext cx="985571" cy="265457"/>
          </a:xfrm>
          <a:prstGeom prst="rect">
            <a:avLst/>
          </a:prstGeom>
          <a:noFill/>
          <a:ln w="12700">
            <a:solidFill>
              <a:srgbClr val="AF8D2F"/>
            </a:solidFill>
          </a:ln>
        </p:spPr>
        <p:txBody>
          <a:bodyPr wrap="square">
            <a:spAutoFit/>
          </a:bodyPr>
          <a:lstStyle/>
          <a:p>
            <a:pPr marL="0" marR="0">
              <a:lnSpc>
                <a:spcPct val="107000"/>
              </a:lnSpc>
              <a:spcBef>
                <a:spcPts val="0"/>
              </a:spcBef>
              <a:spcAft>
                <a:spcPts val="800"/>
              </a:spcAft>
            </a:pPr>
            <a:r>
              <a:rPr lang="en-US"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Year &amp; Month</a:t>
            </a:r>
          </a:p>
        </p:txBody>
      </p:sp>
      <p:cxnSp>
        <p:nvCxnSpPr>
          <p:cNvPr id="15" name="Straight Connector 14">
            <a:extLst>
              <a:ext uri="{FF2B5EF4-FFF2-40B4-BE49-F238E27FC236}">
                <a16:creationId xmlns:a16="http://schemas.microsoft.com/office/drawing/2014/main" id="{05FC0533-AA1B-B379-3B01-21AA29023803}"/>
              </a:ext>
            </a:extLst>
          </p:cNvPr>
          <p:cNvCxnSpPr>
            <a:cxnSpLocks/>
            <a:stCxn id="13" idx="0"/>
          </p:cNvCxnSpPr>
          <p:nvPr/>
        </p:nvCxnSpPr>
        <p:spPr>
          <a:xfrm flipH="1" flipV="1">
            <a:off x="7183225" y="5058235"/>
            <a:ext cx="568165" cy="231673"/>
          </a:xfrm>
          <a:prstGeom prst="line">
            <a:avLst/>
          </a:prstGeom>
          <a:ln>
            <a:solidFill>
              <a:srgbClr val="AF8D2F"/>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1822CA4-56A1-2A0C-C1B6-B65A7E095E2D}"/>
              </a:ext>
            </a:extLst>
          </p:cNvPr>
          <p:cNvSpPr/>
          <p:nvPr/>
        </p:nvSpPr>
        <p:spPr>
          <a:xfrm>
            <a:off x="5098581" y="226694"/>
            <a:ext cx="2678125"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4" name="Rectangle 3">
            <a:extLst>
              <a:ext uri="{FF2B5EF4-FFF2-40B4-BE49-F238E27FC236}">
                <a16:creationId xmlns:a16="http://schemas.microsoft.com/office/drawing/2014/main" id="{93EF450B-3D6F-76EF-A1B6-1AA5A14FFCA7}"/>
              </a:ext>
            </a:extLst>
          </p:cNvPr>
          <p:cNvSpPr/>
          <p:nvPr/>
        </p:nvSpPr>
        <p:spPr>
          <a:xfrm>
            <a:off x="1465326" y="232500"/>
            <a:ext cx="1374648" cy="365810"/>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Clustering</a:t>
            </a:r>
            <a:endParaRPr lang="en-US" dirty="0">
              <a:solidFill>
                <a:schemeClr val="bg1"/>
              </a:solidFill>
            </a:endParaRPr>
          </a:p>
        </p:txBody>
      </p:sp>
      <p:sp>
        <p:nvSpPr>
          <p:cNvPr id="5" name="Rectangle 4">
            <a:extLst>
              <a:ext uri="{FF2B5EF4-FFF2-40B4-BE49-F238E27FC236}">
                <a16:creationId xmlns:a16="http://schemas.microsoft.com/office/drawing/2014/main" id="{6C4E64A5-9E47-F238-34B8-F56031CC18B7}"/>
              </a:ext>
            </a:extLst>
          </p:cNvPr>
          <p:cNvSpPr/>
          <p:nvPr/>
        </p:nvSpPr>
        <p:spPr>
          <a:xfrm>
            <a:off x="2839974" y="232500"/>
            <a:ext cx="2258607"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9" name="Rectangle 8">
            <a:extLst>
              <a:ext uri="{FF2B5EF4-FFF2-40B4-BE49-F238E27FC236}">
                <a16:creationId xmlns:a16="http://schemas.microsoft.com/office/drawing/2014/main" id="{1E16BBE5-E209-B638-4716-E5C8F710485F}"/>
              </a:ext>
            </a:extLst>
          </p:cNvPr>
          <p:cNvSpPr/>
          <p:nvPr/>
        </p:nvSpPr>
        <p:spPr>
          <a:xfrm>
            <a:off x="290589" y="231648"/>
            <a:ext cx="1174737" cy="36214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12" name="Rectangle 11">
            <a:extLst>
              <a:ext uri="{FF2B5EF4-FFF2-40B4-BE49-F238E27FC236}">
                <a16:creationId xmlns:a16="http://schemas.microsoft.com/office/drawing/2014/main" id="{D3349F91-21F2-AB85-445B-F44D798C85BC}"/>
              </a:ext>
            </a:extLst>
          </p:cNvPr>
          <p:cNvSpPr/>
          <p:nvPr/>
        </p:nvSpPr>
        <p:spPr>
          <a:xfrm>
            <a:off x="7772605" y="226554"/>
            <a:ext cx="813877"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3401171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6950401-C583-FA19-0E4B-D8FB7214B97B}"/>
              </a:ext>
            </a:extLst>
          </p:cNvPr>
          <p:cNvPicPr>
            <a:picLocks noChangeAspect="1"/>
          </p:cNvPicPr>
          <p:nvPr/>
        </p:nvPicPr>
        <p:blipFill>
          <a:blip r:embed="rId3"/>
          <a:stretch>
            <a:fillRect/>
          </a:stretch>
        </p:blipFill>
        <p:spPr>
          <a:xfrm>
            <a:off x="1229190" y="854461"/>
            <a:ext cx="9016000" cy="5771039"/>
          </a:xfrm>
          <a:prstGeom prst="rect">
            <a:avLst/>
          </a:prstGeom>
        </p:spPr>
      </p:pic>
      <p:sp>
        <p:nvSpPr>
          <p:cNvPr id="2" name="Rectangle 1">
            <a:extLst>
              <a:ext uri="{FF2B5EF4-FFF2-40B4-BE49-F238E27FC236}">
                <a16:creationId xmlns:a16="http://schemas.microsoft.com/office/drawing/2014/main" id="{9B7718C0-D33A-5121-034F-CF1667C42851}"/>
              </a:ext>
            </a:extLst>
          </p:cNvPr>
          <p:cNvSpPr/>
          <p:nvPr/>
        </p:nvSpPr>
        <p:spPr>
          <a:xfrm>
            <a:off x="5098581" y="226694"/>
            <a:ext cx="2678125"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3" name="Rectangle 2">
            <a:extLst>
              <a:ext uri="{FF2B5EF4-FFF2-40B4-BE49-F238E27FC236}">
                <a16:creationId xmlns:a16="http://schemas.microsoft.com/office/drawing/2014/main" id="{54D86F08-38F2-62A0-211B-838FD9B31CBA}"/>
              </a:ext>
            </a:extLst>
          </p:cNvPr>
          <p:cNvSpPr/>
          <p:nvPr/>
        </p:nvSpPr>
        <p:spPr>
          <a:xfrm>
            <a:off x="1465326" y="232500"/>
            <a:ext cx="1374648" cy="365810"/>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Clustering</a:t>
            </a:r>
            <a:endParaRPr lang="en-US" dirty="0">
              <a:solidFill>
                <a:schemeClr val="bg1"/>
              </a:solidFill>
            </a:endParaRPr>
          </a:p>
        </p:txBody>
      </p:sp>
      <p:sp>
        <p:nvSpPr>
          <p:cNvPr id="4" name="Rectangle 3">
            <a:extLst>
              <a:ext uri="{FF2B5EF4-FFF2-40B4-BE49-F238E27FC236}">
                <a16:creationId xmlns:a16="http://schemas.microsoft.com/office/drawing/2014/main" id="{B3A909D3-44A8-5B3D-32B0-E698C050EC6B}"/>
              </a:ext>
            </a:extLst>
          </p:cNvPr>
          <p:cNvSpPr/>
          <p:nvPr/>
        </p:nvSpPr>
        <p:spPr>
          <a:xfrm>
            <a:off x="2839974" y="232500"/>
            <a:ext cx="2258607"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5" name="Rectangle 4">
            <a:extLst>
              <a:ext uri="{FF2B5EF4-FFF2-40B4-BE49-F238E27FC236}">
                <a16:creationId xmlns:a16="http://schemas.microsoft.com/office/drawing/2014/main" id="{0BBCE2F9-F256-28E1-3CD6-D1E29396B822}"/>
              </a:ext>
            </a:extLst>
          </p:cNvPr>
          <p:cNvSpPr/>
          <p:nvPr/>
        </p:nvSpPr>
        <p:spPr>
          <a:xfrm>
            <a:off x="290589" y="231648"/>
            <a:ext cx="1174737" cy="36214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7" name="Rectangle 6">
            <a:extLst>
              <a:ext uri="{FF2B5EF4-FFF2-40B4-BE49-F238E27FC236}">
                <a16:creationId xmlns:a16="http://schemas.microsoft.com/office/drawing/2014/main" id="{9EF545DD-B72B-7566-2788-8A6A9499D774}"/>
              </a:ext>
            </a:extLst>
          </p:cNvPr>
          <p:cNvSpPr/>
          <p:nvPr/>
        </p:nvSpPr>
        <p:spPr>
          <a:xfrm>
            <a:off x="7772605" y="226554"/>
            <a:ext cx="813877"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3317929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85777-FA80-6B1A-FB2A-66F7ED6621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9B80F6-74C6-B60E-C68A-7A4D291DEFD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D5E19FA-3398-B762-A68C-175C4EF03395}"/>
              </a:ext>
            </a:extLst>
          </p:cNvPr>
          <p:cNvPicPr>
            <a:picLocks noChangeAspect="1"/>
          </p:cNvPicPr>
          <p:nvPr/>
        </p:nvPicPr>
        <p:blipFill>
          <a:blip r:embed="rId2"/>
          <a:stretch>
            <a:fillRect/>
          </a:stretch>
        </p:blipFill>
        <p:spPr>
          <a:xfrm>
            <a:off x="0" y="86754"/>
            <a:ext cx="12192000" cy="6684491"/>
          </a:xfrm>
          <a:prstGeom prst="rect">
            <a:avLst/>
          </a:prstGeom>
        </p:spPr>
      </p:pic>
    </p:spTree>
    <p:extLst>
      <p:ext uri="{BB962C8B-B14F-4D97-AF65-F5344CB8AC3E}">
        <p14:creationId xmlns:p14="http://schemas.microsoft.com/office/powerpoint/2010/main" val="927468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3F3DF5F-BF45-D14E-B89E-647248105CE6}"/>
              </a:ext>
            </a:extLst>
          </p:cNvPr>
          <p:cNvPicPr>
            <a:picLocks noChangeAspect="1"/>
          </p:cNvPicPr>
          <p:nvPr/>
        </p:nvPicPr>
        <p:blipFill>
          <a:blip r:embed="rId3"/>
          <a:stretch>
            <a:fillRect/>
          </a:stretch>
        </p:blipFill>
        <p:spPr>
          <a:xfrm>
            <a:off x="6277745" y="945269"/>
            <a:ext cx="4590884" cy="2660885"/>
          </a:xfrm>
          <a:prstGeom prst="rect">
            <a:avLst/>
          </a:prstGeom>
        </p:spPr>
      </p:pic>
      <p:pic>
        <p:nvPicPr>
          <p:cNvPr id="11" name="Picture 10">
            <a:extLst>
              <a:ext uri="{FF2B5EF4-FFF2-40B4-BE49-F238E27FC236}">
                <a16:creationId xmlns:a16="http://schemas.microsoft.com/office/drawing/2014/main" id="{CFD75883-98A7-9CD4-F154-DFDDD4D1EDD0}"/>
              </a:ext>
            </a:extLst>
          </p:cNvPr>
          <p:cNvPicPr>
            <a:picLocks noChangeAspect="1"/>
          </p:cNvPicPr>
          <p:nvPr/>
        </p:nvPicPr>
        <p:blipFill>
          <a:blip r:embed="rId4"/>
          <a:stretch>
            <a:fillRect/>
          </a:stretch>
        </p:blipFill>
        <p:spPr>
          <a:xfrm>
            <a:off x="-1674044" y="4284326"/>
            <a:ext cx="1536884" cy="1618102"/>
          </a:xfrm>
          <a:prstGeom prst="rect">
            <a:avLst/>
          </a:prstGeom>
        </p:spPr>
      </p:pic>
      <p:sp>
        <p:nvSpPr>
          <p:cNvPr id="13" name="Content Placeholder 1">
            <a:extLst>
              <a:ext uri="{FF2B5EF4-FFF2-40B4-BE49-F238E27FC236}">
                <a16:creationId xmlns:a16="http://schemas.microsoft.com/office/drawing/2014/main" id="{01E5E073-FD47-79A3-4280-E86E094E1738}"/>
              </a:ext>
            </a:extLst>
          </p:cNvPr>
          <p:cNvSpPr txBox="1">
            <a:spLocks/>
          </p:cNvSpPr>
          <p:nvPr/>
        </p:nvSpPr>
        <p:spPr>
          <a:xfrm>
            <a:off x="571355" y="876393"/>
            <a:ext cx="2094769" cy="350109"/>
          </a:xfrm>
          <a:prstGeom prst="rect">
            <a:avLst/>
          </a:prstGeom>
        </p:spPr>
        <p:txBody>
          <a:bodyPr anchor="ctr"/>
          <a:lstStyle>
            <a:lvl1pPr marL="192881" indent="-192881" algn="l" defTabSz="514350" rtl="0" eaLnBrk="1" latinLnBrk="0" hangingPunct="1">
              <a:spcBef>
                <a:spcPct val="20000"/>
              </a:spcBef>
              <a:buFont typeface="Arial" pitchFamily="34" charset="0"/>
              <a:buNone/>
              <a:defRPr sz="1800" b="1" kern="1200">
                <a:solidFill>
                  <a:schemeClr val="bg1"/>
                </a:solidFill>
                <a:latin typeface="Georgia" panose="02040502050405020303" pitchFamily="18" charset="0"/>
                <a:ea typeface="+mn-ea"/>
                <a:cs typeface="Arial" panose="020B0604020202020204" pitchFamily="34" charset="0"/>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Lucida Sans" pitchFamily="34" charset="0"/>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Lucida Sans" pitchFamily="34" charset="0"/>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92881" marR="0" lvl="0" indent="-192881" algn="l" defTabSz="514350" rtl="0" eaLnBrk="1" fontAlgn="auto" latinLnBrk="0" hangingPunct="1">
              <a:lnSpc>
                <a:spcPct val="100000"/>
              </a:lnSpc>
              <a:spcBef>
                <a:spcPct val="20000"/>
              </a:spcBef>
              <a:spcAft>
                <a:spcPts val="0"/>
              </a:spcAft>
              <a:buClrTx/>
              <a:buSzTx/>
              <a:buFont typeface="Arial" pitchFamily="34" charset="0"/>
              <a:buNone/>
              <a:tabLst/>
              <a:defRPr/>
            </a:pPr>
            <a:r>
              <a:rPr kumimoji="0" lang="en-GB" sz="1800" b="1" i="0" u="none" strike="noStrike" kern="1200" cap="none" spc="0" normalizeH="0" baseline="0" noProof="0" dirty="0">
                <a:ln>
                  <a:noFill/>
                </a:ln>
                <a:solidFill>
                  <a:srgbClr val="967B44"/>
                </a:solidFill>
                <a:effectLst/>
                <a:uLnTx/>
                <a:uFillTx/>
                <a:latin typeface="Georgia" panose="02040502050405020303" pitchFamily="18" charset="0"/>
                <a:ea typeface="+mn-ea"/>
                <a:cs typeface="Arial" panose="020B0604020202020204" pitchFamily="34" charset="0"/>
              </a:rPr>
              <a:t>ANOVA</a:t>
            </a:r>
          </a:p>
        </p:txBody>
      </p:sp>
      <p:sp>
        <p:nvSpPr>
          <p:cNvPr id="35" name="TextBox 34">
            <a:extLst>
              <a:ext uri="{FF2B5EF4-FFF2-40B4-BE49-F238E27FC236}">
                <a16:creationId xmlns:a16="http://schemas.microsoft.com/office/drawing/2014/main" id="{58A6069C-3B10-C5B2-203C-66678A475D01}"/>
              </a:ext>
            </a:extLst>
          </p:cNvPr>
          <p:cNvSpPr txBox="1"/>
          <p:nvPr/>
        </p:nvSpPr>
        <p:spPr>
          <a:xfrm>
            <a:off x="684259" y="4449573"/>
            <a:ext cx="1814758" cy="1972335"/>
          </a:xfrm>
          <a:prstGeom prst="rect">
            <a:avLst/>
          </a:prstGeom>
          <a:noFill/>
          <a:ln w="12700">
            <a:solidFill>
              <a:srgbClr val="AF8D2F"/>
            </a:solidFill>
          </a:ln>
        </p:spPr>
        <p:txBody>
          <a:bodyPr wrap="square">
            <a:spAutoFit/>
          </a:bodyPr>
          <a:lstStyle/>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Dwelling Types</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Months</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Regions</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Sectors</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Sub-sectors</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Planning area</a:t>
            </a:r>
          </a:p>
        </p:txBody>
      </p:sp>
      <p:sp>
        <p:nvSpPr>
          <p:cNvPr id="43" name="Rectangle 42">
            <a:extLst>
              <a:ext uri="{FF2B5EF4-FFF2-40B4-BE49-F238E27FC236}">
                <a16:creationId xmlns:a16="http://schemas.microsoft.com/office/drawing/2014/main" id="{88601711-BAB5-A645-BDCB-883B0A2D5A20}"/>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44" name="Rectangle 43">
            <a:extLst>
              <a:ext uri="{FF2B5EF4-FFF2-40B4-BE49-F238E27FC236}">
                <a16:creationId xmlns:a16="http://schemas.microsoft.com/office/drawing/2014/main" id="{5C913C95-DF94-2478-ACD3-FABD47983788}"/>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p>
        </p:txBody>
      </p:sp>
      <p:sp>
        <p:nvSpPr>
          <p:cNvPr id="45" name="Rectangle 44">
            <a:extLst>
              <a:ext uri="{FF2B5EF4-FFF2-40B4-BE49-F238E27FC236}">
                <a16:creationId xmlns:a16="http://schemas.microsoft.com/office/drawing/2014/main" id="{F5FFF8A2-DF8A-47BB-9FF7-3B77D62A0CFF}"/>
              </a:ext>
            </a:extLst>
          </p:cNvPr>
          <p:cNvSpPr/>
          <p:nvPr/>
        </p:nvSpPr>
        <p:spPr>
          <a:xfrm>
            <a:off x="2839974" y="226022"/>
            <a:ext cx="2258607" cy="372288"/>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Inferential Statistics</a:t>
            </a:r>
          </a:p>
        </p:txBody>
      </p:sp>
      <p:sp>
        <p:nvSpPr>
          <p:cNvPr id="46" name="Rectangle 45">
            <a:extLst>
              <a:ext uri="{FF2B5EF4-FFF2-40B4-BE49-F238E27FC236}">
                <a16:creationId xmlns:a16="http://schemas.microsoft.com/office/drawing/2014/main" id="{38BEA70A-9B7D-D3EA-A88A-CED658B9D57C}"/>
              </a:ext>
            </a:extLst>
          </p:cNvPr>
          <p:cNvSpPr/>
          <p:nvPr/>
        </p:nvSpPr>
        <p:spPr>
          <a:xfrm>
            <a:off x="290589" y="231648"/>
            <a:ext cx="1174737" cy="36880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pic>
        <p:nvPicPr>
          <p:cNvPr id="2" name="Picture 1">
            <a:extLst>
              <a:ext uri="{FF2B5EF4-FFF2-40B4-BE49-F238E27FC236}">
                <a16:creationId xmlns:a16="http://schemas.microsoft.com/office/drawing/2014/main" id="{AAB54421-3E1E-54BC-1723-8E1D887A3D87}"/>
              </a:ext>
            </a:extLst>
          </p:cNvPr>
          <p:cNvPicPr>
            <a:picLocks noChangeAspect="1"/>
          </p:cNvPicPr>
          <p:nvPr/>
        </p:nvPicPr>
        <p:blipFill>
          <a:blip r:embed="rId5"/>
          <a:stretch>
            <a:fillRect/>
          </a:stretch>
        </p:blipFill>
        <p:spPr>
          <a:xfrm>
            <a:off x="6306906" y="3727555"/>
            <a:ext cx="4376526" cy="2771630"/>
          </a:xfrm>
          <a:prstGeom prst="rect">
            <a:avLst/>
          </a:prstGeom>
        </p:spPr>
      </p:pic>
      <p:sp>
        <p:nvSpPr>
          <p:cNvPr id="5" name="Rectangle 4">
            <a:extLst>
              <a:ext uri="{FF2B5EF4-FFF2-40B4-BE49-F238E27FC236}">
                <a16:creationId xmlns:a16="http://schemas.microsoft.com/office/drawing/2014/main" id="{7753DF3D-C56E-C9C7-4792-E5D0558815ED}"/>
              </a:ext>
            </a:extLst>
          </p:cNvPr>
          <p:cNvSpPr/>
          <p:nvPr/>
        </p:nvSpPr>
        <p:spPr>
          <a:xfrm>
            <a:off x="448456" y="1345913"/>
            <a:ext cx="2640184" cy="2932717"/>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832F3AE-2585-6B4C-E5A3-C19FA47AAFF0}"/>
              </a:ext>
            </a:extLst>
          </p:cNvPr>
          <p:cNvSpPr txBox="1"/>
          <p:nvPr/>
        </p:nvSpPr>
        <p:spPr>
          <a:xfrm>
            <a:off x="602122" y="1394915"/>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variable</a:t>
            </a:r>
            <a:endParaRPr lang="en-GB" altLang="en-US" dirty="0">
              <a:solidFill>
                <a:schemeClr val="bg1"/>
              </a:solidFill>
            </a:endParaRPr>
          </a:p>
        </p:txBody>
      </p:sp>
      <p:sp>
        <p:nvSpPr>
          <p:cNvPr id="8" name="Rectangle 7">
            <a:extLst>
              <a:ext uri="{FF2B5EF4-FFF2-40B4-BE49-F238E27FC236}">
                <a16:creationId xmlns:a16="http://schemas.microsoft.com/office/drawing/2014/main" id="{1F4D0010-3631-5E40-5390-34D7A8EAF6A7}"/>
              </a:ext>
            </a:extLst>
          </p:cNvPr>
          <p:cNvSpPr/>
          <p:nvPr/>
        </p:nvSpPr>
        <p:spPr>
          <a:xfrm>
            <a:off x="728133" y="1753306"/>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Merge 9">
            <a:extLst>
              <a:ext uri="{FF2B5EF4-FFF2-40B4-BE49-F238E27FC236}">
                <a16:creationId xmlns:a16="http://schemas.microsoft.com/office/drawing/2014/main" id="{741DBE21-63E6-D4FD-FC31-CA914EC4017F}"/>
              </a:ext>
            </a:extLst>
          </p:cNvPr>
          <p:cNvSpPr/>
          <p:nvPr/>
        </p:nvSpPr>
        <p:spPr>
          <a:xfrm>
            <a:off x="2396349" y="1825555"/>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9F4A530-48D6-3C41-CFA9-BD8AFBE757F6}"/>
              </a:ext>
            </a:extLst>
          </p:cNvPr>
          <p:cNvCxnSpPr/>
          <p:nvPr/>
        </p:nvCxnSpPr>
        <p:spPr>
          <a:xfrm>
            <a:off x="2337929" y="1751895"/>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FD210A1-E422-A9D8-A4A4-6D5B2CB07D82}"/>
              </a:ext>
            </a:extLst>
          </p:cNvPr>
          <p:cNvSpPr txBox="1"/>
          <p:nvPr/>
        </p:nvSpPr>
        <p:spPr>
          <a:xfrm>
            <a:off x="585189" y="2202071"/>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Significance level (alpha):</a:t>
            </a:r>
            <a:endParaRPr lang="en-GB" altLang="en-US" dirty="0">
              <a:solidFill>
                <a:schemeClr val="bg1"/>
              </a:solidFill>
            </a:endParaRPr>
          </a:p>
        </p:txBody>
      </p:sp>
      <p:sp>
        <p:nvSpPr>
          <p:cNvPr id="16" name="Rectangle: Rounded Corners 15">
            <a:extLst>
              <a:ext uri="{FF2B5EF4-FFF2-40B4-BE49-F238E27FC236}">
                <a16:creationId xmlns:a16="http://schemas.microsoft.com/office/drawing/2014/main" id="{ECCF57BE-1C90-F915-2258-EED8BCE2ADFC}"/>
              </a:ext>
            </a:extLst>
          </p:cNvPr>
          <p:cNvSpPr/>
          <p:nvPr/>
        </p:nvSpPr>
        <p:spPr>
          <a:xfrm>
            <a:off x="718538" y="2617752"/>
            <a:ext cx="2167467" cy="7902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476458F-8E4A-8FA7-EE50-4F7D8AEAA1C3}"/>
              </a:ext>
            </a:extLst>
          </p:cNvPr>
          <p:cNvSpPr/>
          <p:nvPr/>
        </p:nvSpPr>
        <p:spPr>
          <a:xfrm>
            <a:off x="721080" y="2622832"/>
            <a:ext cx="371121" cy="68298"/>
          </a:xfrm>
          <a:custGeom>
            <a:avLst/>
            <a:gdLst>
              <a:gd name="connsiteX0" fmla="*/ 11383 w 371121"/>
              <a:gd name="connsiteY0" fmla="*/ 0 h 68298"/>
              <a:gd name="connsiteX1" fmla="*/ 371121 w 371121"/>
              <a:gd name="connsiteY1" fmla="*/ 0 h 68298"/>
              <a:gd name="connsiteX2" fmla="*/ 371121 w 371121"/>
              <a:gd name="connsiteY2" fmla="*/ 68298 h 68298"/>
              <a:gd name="connsiteX3" fmla="*/ 11383 w 371121"/>
              <a:gd name="connsiteY3" fmla="*/ 68298 h 68298"/>
              <a:gd name="connsiteX4" fmla="*/ 0 w 371121"/>
              <a:gd name="connsiteY4" fmla="*/ 56915 h 68298"/>
              <a:gd name="connsiteX5" fmla="*/ 0 w 371121"/>
              <a:gd name="connsiteY5" fmla="*/ 11383 h 68298"/>
              <a:gd name="connsiteX6" fmla="*/ 11383 w 371121"/>
              <a:gd name="connsiteY6" fmla="*/ 0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21" h="68298">
                <a:moveTo>
                  <a:pt x="11383" y="0"/>
                </a:moveTo>
                <a:lnTo>
                  <a:pt x="371121" y="0"/>
                </a:lnTo>
                <a:lnTo>
                  <a:pt x="371121" y="68298"/>
                </a:lnTo>
                <a:lnTo>
                  <a:pt x="11383" y="68298"/>
                </a:lnTo>
                <a:cubicBezTo>
                  <a:pt x="5096" y="68298"/>
                  <a:pt x="0" y="63202"/>
                  <a:pt x="0" y="56915"/>
                </a:cubicBezTo>
                <a:lnTo>
                  <a:pt x="0" y="11383"/>
                </a:lnTo>
                <a:cubicBezTo>
                  <a:pt x="0" y="5096"/>
                  <a:pt x="5096" y="0"/>
                  <a:pt x="11383" y="0"/>
                </a:cubicBezTo>
                <a:close/>
              </a:path>
            </a:pathLst>
          </a:cu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8E128B4B-360B-B688-8508-3EBC1EA77A10}"/>
              </a:ext>
            </a:extLst>
          </p:cNvPr>
          <p:cNvSpPr/>
          <p:nvPr/>
        </p:nvSpPr>
        <p:spPr>
          <a:xfrm>
            <a:off x="990600" y="2579370"/>
            <a:ext cx="167640" cy="167640"/>
          </a:xfrm>
          <a:prstGeom prst="ellipse">
            <a:avLst/>
          </a:prstGeom>
          <a:solidFill>
            <a:srgbClr val="967B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B2A6261-3D48-929C-BD8C-E39B717E770B}"/>
              </a:ext>
            </a:extLst>
          </p:cNvPr>
          <p:cNvSpPr txBox="1"/>
          <p:nvPr/>
        </p:nvSpPr>
        <p:spPr>
          <a:xfrm>
            <a:off x="591962" y="2908755"/>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solidFill>
                  <a:schemeClr val="bg1"/>
                </a:solidFill>
              </a:rPr>
              <a:t>Select dependent variable:</a:t>
            </a:r>
            <a:endParaRPr lang="en-GB" altLang="en-US">
              <a:solidFill>
                <a:schemeClr val="bg1"/>
              </a:solidFill>
            </a:endParaRPr>
          </a:p>
        </p:txBody>
      </p:sp>
      <p:sp>
        <p:nvSpPr>
          <p:cNvPr id="30" name="Rectangle 29">
            <a:extLst>
              <a:ext uri="{FF2B5EF4-FFF2-40B4-BE49-F238E27FC236}">
                <a16:creationId xmlns:a16="http://schemas.microsoft.com/office/drawing/2014/main" id="{9525D38B-374C-D878-D3BA-446E4F77E8B0}"/>
              </a:ext>
            </a:extLst>
          </p:cNvPr>
          <p:cNvSpPr/>
          <p:nvPr/>
        </p:nvSpPr>
        <p:spPr>
          <a:xfrm>
            <a:off x="707813" y="3307786"/>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Merge 30">
            <a:extLst>
              <a:ext uri="{FF2B5EF4-FFF2-40B4-BE49-F238E27FC236}">
                <a16:creationId xmlns:a16="http://schemas.microsoft.com/office/drawing/2014/main" id="{EDBD26A4-B2E6-0E18-5651-4E1BB175035A}"/>
              </a:ext>
            </a:extLst>
          </p:cNvPr>
          <p:cNvSpPr/>
          <p:nvPr/>
        </p:nvSpPr>
        <p:spPr>
          <a:xfrm>
            <a:off x="2376029" y="3380035"/>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4089CAA2-7CEA-0328-1F90-BCFC1BE5FF15}"/>
              </a:ext>
            </a:extLst>
          </p:cNvPr>
          <p:cNvCxnSpPr/>
          <p:nvPr/>
        </p:nvCxnSpPr>
        <p:spPr>
          <a:xfrm>
            <a:off x="2317609" y="3306375"/>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2CD223C-65A8-AC8B-622B-B9F15CD680EF}"/>
              </a:ext>
            </a:extLst>
          </p:cNvPr>
          <p:cNvCxnSpPr>
            <a:cxnSpLocks/>
            <a:endCxn id="35" idx="0"/>
          </p:cNvCxnSpPr>
          <p:nvPr/>
        </p:nvCxnSpPr>
        <p:spPr>
          <a:xfrm flipH="1">
            <a:off x="1591638" y="3554730"/>
            <a:ext cx="294312" cy="894843"/>
          </a:xfrm>
          <a:prstGeom prst="line">
            <a:avLst/>
          </a:prstGeom>
          <a:ln>
            <a:solidFill>
              <a:srgbClr val="AF8D2F"/>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96D21E6-9643-C8A6-D654-B051AF127F97}"/>
              </a:ext>
            </a:extLst>
          </p:cNvPr>
          <p:cNvSpPr txBox="1"/>
          <p:nvPr/>
        </p:nvSpPr>
        <p:spPr>
          <a:xfrm>
            <a:off x="3408409" y="2327403"/>
            <a:ext cx="2340882" cy="1306127"/>
          </a:xfrm>
          <a:prstGeom prst="rect">
            <a:avLst/>
          </a:prstGeom>
          <a:noFill/>
          <a:ln w="12700">
            <a:solidFill>
              <a:srgbClr val="AF8D2F"/>
            </a:solidFill>
          </a:ln>
        </p:spPr>
        <p:txBody>
          <a:bodyPr wrap="square">
            <a:spAutoFit/>
          </a:bodyPr>
          <a:lstStyle/>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Electricity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Oil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Gas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Energy consumption</a:t>
            </a:r>
          </a:p>
        </p:txBody>
      </p:sp>
      <p:cxnSp>
        <p:nvCxnSpPr>
          <p:cNvPr id="39" name="Straight Connector 38">
            <a:extLst>
              <a:ext uri="{FF2B5EF4-FFF2-40B4-BE49-F238E27FC236}">
                <a16:creationId xmlns:a16="http://schemas.microsoft.com/office/drawing/2014/main" id="{1C773655-3E70-239D-DD60-B2E4144EC6BF}"/>
              </a:ext>
            </a:extLst>
          </p:cNvPr>
          <p:cNvCxnSpPr>
            <a:cxnSpLocks/>
          </p:cNvCxnSpPr>
          <p:nvPr/>
        </p:nvCxnSpPr>
        <p:spPr>
          <a:xfrm>
            <a:off x="2137410" y="1943100"/>
            <a:ext cx="1478280" cy="369570"/>
          </a:xfrm>
          <a:prstGeom prst="line">
            <a:avLst/>
          </a:prstGeom>
          <a:ln>
            <a:solidFill>
              <a:srgbClr val="AF8D2F"/>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BC2271E-8387-B47C-B93E-20F53B4060AD}"/>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461181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
            <a:extLst>
              <a:ext uri="{FF2B5EF4-FFF2-40B4-BE49-F238E27FC236}">
                <a16:creationId xmlns:a16="http://schemas.microsoft.com/office/drawing/2014/main" id="{01E5E073-FD47-79A3-4280-E86E094E1738}"/>
              </a:ext>
            </a:extLst>
          </p:cNvPr>
          <p:cNvSpPr txBox="1">
            <a:spLocks/>
          </p:cNvSpPr>
          <p:nvPr/>
        </p:nvSpPr>
        <p:spPr>
          <a:xfrm>
            <a:off x="571355" y="876393"/>
            <a:ext cx="2754775" cy="335187"/>
          </a:xfrm>
          <a:prstGeom prst="rect">
            <a:avLst/>
          </a:prstGeom>
        </p:spPr>
        <p:txBody>
          <a:bodyPr anchor="ctr"/>
          <a:lstStyle>
            <a:lvl1pPr marL="192881" indent="-192881" algn="l" defTabSz="514350" rtl="0" eaLnBrk="1" latinLnBrk="0" hangingPunct="1">
              <a:spcBef>
                <a:spcPct val="20000"/>
              </a:spcBef>
              <a:buFont typeface="Arial" pitchFamily="34" charset="0"/>
              <a:buNone/>
              <a:defRPr sz="1800" b="1" kern="1200">
                <a:solidFill>
                  <a:schemeClr val="bg1"/>
                </a:solidFill>
                <a:latin typeface="Georgia" panose="02040502050405020303" pitchFamily="18" charset="0"/>
                <a:ea typeface="+mn-ea"/>
                <a:cs typeface="Arial" panose="020B0604020202020204" pitchFamily="34" charset="0"/>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Lucida Sans" pitchFamily="34" charset="0"/>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Lucida Sans" pitchFamily="34" charset="0"/>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92881" marR="0" lvl="0" indent="-192881" algn="l" defTabSz="514350" rtl="0" eaLnBrk="1" fontAlgn="auto" latinLnBrk="0" hangingPunct="1">
              <a:lnSpc>
                <a:spcPct val="100000"/>
              </a:lnSpc>
              <a:spcBef>
                <a:spcPct val="20000"/>
              </a:spcBef>
              <a:spcAft>
                <a:spcPts val="0"/>
              </a:spcAft>
              <a:buClrTx/>
              <a:buSzTx/>
              <a:buFont typeface="Arial" pitchFamily="34" charset="0"/>
              <a:buNone/>
              <a:tabLst/>
              <a:defRPr/>
            </a:pPr>
            <a:r>
              <a:rPr kumimoji="0" lang="en-GB" sz="1800" b="1" i="0" u="none" strike="noStrike" kern="1200" cap="none" spc="0" normalizeH="0" baseline="0" noProof="0" dirty="0">
                <a:ln>
                  <a:noFill/>
                </a:ln>
                <a:solidFill>
                  <a:srgbClr val="967B44"/>
                </a:solidFill>
                <a:effectLst/>
                <a:uLnTx/>
                <a:uFillTx/>
                <a:latin typeface="Georgia" panose="02040502050405020303" pitchFamily="18" charset="0"/>
                <a:ea typeface="+mn-ea"/>
                <a:cs typeface="Arial" panose="020B0604020202020204" pitchFamily="34" charset="0"/>
              </a:rPr>
              <a:t>Correlation Analysis</a:t>
            </a:r>
          </a:p>
        </p:txBody>
      </p:sp>
      <p:sp>
        <p:nvSpPr>
          <p:cNvPr id="43" name="Rectangle 42">
            <a:extLst>
              <a:ext uri="{FF2B5EF4-FFF2-40B4-BE49-F238E27FC236}">
                <a16:creationId xmlns:a16="http://schemas.microsoft.com/office/drawing/2014/main" id="{88601711-BAB5-A645-BDCB-883B0A2D5A20}"/>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44" name="Rectangle 43">
            <a:extLst>
              <a:ext uri="{FF2B5EF4-FFF2-40B4-BE49-F238E27FC236}">
                <a16:creationId xmlns:a16="http://schemas.microsoft.com/office/drawing/2014/main" id="{5C913C95-DF94-2478-ACD3-FABD47983788}"/>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p>
        </p:txBody>
      </p:sp>
      <p:sp>
        <p:nvSpPr>
          <p:cNvPr id="45" name="Rectangle 44">
            <a:extLst>
              <a:ext uri="{FF2B5EF4-FFF2-40B4-BE49-F238E27FC236}">
                <a16:creationId xmlns:a16="http://schemas.microsoft.com/office/drawing/2014/main" id="{F5FFF8A2-DF8A-47BB-9FF7-3B77D62A0CFF}"/>
              </a:ext>
            </a:extLst>
          </p:cNvPr>
          <p:cNvSpPr/>
          <p:nvPr/>
        </p:nvSpPr>
        <p:spPr>
          <a:xfrm>
            <a:off x="2839974" y="226022"/>
            <a:ext cx="2258607" cy="372288"/>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Inferential Statistics</a:t>
            </a:r>
          </a:p>
        </p:txBody>
      </p:sp>
      <p:sp>
        <p:nvSpPr>
          <p:cNvPr id="46" name="Rectangle 45">
            <a:extLst>
              <a:ext uri="{FF2B5EF4-FFF2-40B4-BE49-F238E27FC236}">
                <a16:creationId xmlns:a16="http://schemas.microsoft.com/office/drawing/2014/main" id="{38BEA70A-9B7D-D3EA-A88A-CED658B9D57C}"/>
              </a:ext>
            </a:extLst>
          </p:cNvPr>
          <p:cNvSpPr/>
          <p:nvPr/>
        </p:nvSpPr>
        <p:spPr>
          <a:xfrm>
            <a:off x="290589" y="228162"/>
            <a:ext cx="117473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pic>
        <p:nvPicPr>
          <p:cNvPr id="2050" name="Picture 2" descr="Predicting the Price of Resale HDB Flat using Linear Regression | by Tan  Boon Kiat Victor | Medium">
            <a:extLst>
              <a:ext uri="{FF2B5EF4-FFF2-40B4-BE49-F238E27FC236}">
                <a16:creationId xmlns:a16="http://schemas.microsoft.com/office/drawing/2014/main" id="{C0CC096D-007C-B5D0-04DE-50D162C91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55" y="1484948"/>
            <a:ext cx="5886450" cy="450532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9FB5EB3-44B3-DE85-C7B2-E55B44552D8B}"/>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grpSp>
        <p:nvGrpSpPr>
          <p:cNvPr id="2" name="Group 1">
            <a:extLst>
              <a:ext uri="{FF2B5EF4-FFF2-40B4-BE49-F238E27FC236}">
                <a16:creationId xmlns:a16="http://schemas.microsoft.com/office/drawing/2014/main" id="{960EA8A3-0B17-61B1-4BE0-8C62D42FD78B}"/>
              </a:ext>
            </a:extLst>
          </p:cNvPr>
          <p:cNvGrpSpPr/>
          <p:nvPr/>
        </p:nvGrpSpPr>
        <p:grpSpPr>
          <a:xfrm>
            <a:off x="8552852" y="1614934"/>
            <a:ext cx="2086398" cy="894297"/>
            <a:chOff x="421498" y="1676400"/>
            <a:chExt cx="3111924" cy="894297"/>
          </a:xfrm>
        </p:grpSpPr>
        <p:sp>
          <p:nvSpPr>
            <p:cNvPr id="3" name="Rectangle 2">
              <a:extLst>
                <a:ext uri="{FF2B5EF4-FFF2-40B4-BE49-F238E27FC236}">
                  <a16:creationId xmlns:a16="http://schemas.microsoft.com/office/drawing/2014/main" id="{44B07427-C5B6-7592-3ABD-B15AAFEF76B3}"/>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B52957-935F-53EC-7FFF-AF3AB10E97FF}"/>
                </a:ext>
              </a:extLst>
            </p:cNvPr>
            <p:cNvSpPr/>
            <p:nvPr/>
          </p:nvSpPr>
          <p:spPr>
            <a:xfrm>
              <a:off x="423333" y="1682045"/>
              <a:ext cx="3110089" cy="888652"/>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1B643A6F-C274-FD47-E6F3-7EAE139B9F03}"/>
              </a:ext>
            </a:extLst>
          </p:cNvPr>
          <p:cNvSpPr txBox="1"/>
          <p:nvPr/>
        </p:nvSpPr>
        <p:spPr>
          <a:xfrm>
            <a:off x="8708076" y="1641661"/>
            <a:ext cx="200604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Dataset</a:t>
            </a:r>
            <a:endParaRPr lang="en-GB" altLang="en-US" dirty="0">
              <a:solidFill>
                <a:schemeClr val="bg1"/>
              </a:solidFill>
            </a:endParaRPr>
          </a:p>
        </p:txBody>
      </p:sp>
      <p:sp>
        <p:nvSpPr>
          <p:cNvPr id="7" name="Rectangle 6">
            <a:extLst>
              <a:ext uri="{FF2B5EF4-FFF2-40B4-BE49-F238E27FC236}">
                <a16:creationId xmlns:a16="http://schemas.microsoft.com/office/drawing/2014/main" id="{F1351BC1-8B2A-F68F-A566-4E36587051FC}"/>
              </a:ext>
            </a:extLst>
          </p:cNvPr>
          <p:cNvSpPr/>
          <p:nvPr/>
        </p:nvSpPr>
        <p:spPr>
          <a:xfrm>
            <a:off x="8666421" y="2054891"/>
            <a:ext cx="1871898"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erge 7">
            <a:extLst>
              <a:ext uri="{FF2B5EF4-FFF2-40B4-BE49-F238E27FC236}">
                <a16:creationId xmlns:a16="http://schemas.microsoft.com/office/drawing/2014/main" id="{8C0F823A-7D3C-5746-BFF5-6C2B2169BA4B}"/>
              </a:ext>
            </a:extLst>
          </p:cNvPr>
          <p:cNvSpPr/>
          <p:nvPr/>
        </p:nvSpPr>
        <p:spPr>
          <a:xfrm>
            <a:off x="10203585" y="2143072"/>
            <a:ext cx="289461" cy="164233"/>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3474D7F-65D9-F92C-2A89-682570EF2986}"/>
              </a:ext>
            </a:extLst>
          </p:cNvPr>
          <p:cNvCxnSpPr/>
          <p:nvPr/>
        </p:nvCxnSpPr>
        <p:spPr>
          <a:xfrm>
            <a:off x="10118562" y="2054891"/>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9ACE1D0-CA8E-69E3-3FA1-72E74D123076}"/>
              </a:ext>
            </a:extLst>
          </p:cNvPr>
          <p:cNvSpPr txBox="1"/>
          <p:nvPr/>
        </p:nvSpPr>
        <p:spPr>
          <a:xfrm>
            <a:off x="8616514" y="3400829"/>
            <a:ext cx="2340882" cy="1306127"/>
          </a:xfrm>
          <a:prstGeom prst="rect">
            <a:avLst/>
          </a:prstGeom>
          <a:noFill/>
          <a:ln w="12700">
            <a:solidFill>
              <a:srgbClr val="AF8D2F"/>
            </a:solidFill>
          </a:ln>
        </p:spPr>
        <p:txBody>
          <a:bodyPr wrap="square">
            <a:spAutoFit/>
          </a:bodyPr>
          <a:lstStyle/>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Electricity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Oil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Gas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Energy consumption</a:t>
            </a:r>
          </a:p>
        </p:txBody>
      </p:sp>
      <p:cxnSp>
        <p:nvCxnSpPr>
          <p:cNvPr id="11" name="Straight Connector 10">
            <a:extLst>
              <a:ext uri="{FF2B5EF4-FFF2-40B4-BE49-F238E27FC236}">
                <a16:creationId xmlns:a16="http://schemas.microsoft.com/office/drawing/2014/main" id="{1C856AB3-BEBA-447F-DAE5-5C18CD1AE25E}"/>
              </a:ext>
            </a:extLst>
          </p:cNvPr>
          <p:cNvCxnSpPr>
            <a:cxnSpLocks/>
          </p:cNvCxnSpPr>
          <p:nvPr/>
        </p:nvCxnSpPr>
        <p:spPr>
          <a:xfrm>
            <a:off x="9422296" y="2332383"/>
            <a:ext cx="728869" cy="1020417"/>
          </a:xfrm>
          <a:prstGeom prst="line">
            <a:avLst/>
          </a:prstGeom>
          <a:ln>
            <a:solidFill>
              <a:srgbClr val="AF8D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290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A50BD9C-0E82-6671-DC2F-B8A4A7F5927C}"/>
              </a:ext>
            </a:extLst>
          </p:cNvPr>
          <p:cNvSpPr txBox="1"/>
          <p:nvPr/>
        </p:nvSpPr>
        <p:spPr>
          <a:xfrm>
            <a:off x="3857265" y="-791941"/>
            <a:ext cx="2543536" cy="646331"/>
          </a:xfrm>
          <a:prstGeom prst="rect">
            <a:avLst/>
          </a:prstGeom>
          <a:noFill/>
        </p:spPr>
        <p:txBody>
          <a:bodyPr wrap="square">
            <a:spAutoFit/>
          </a:bodyPr>
          <a:lstStyle/>
          <a:p>
            <a:br>
              <a:rPr lang="en-US"/>
            </a:br>
            <a:r>
              <a:rPr lang="en-US" b="1" i="0">
                <a:solidFill>
                  <a:srgbClr val="FFFFFF"/>
                </a:solidFill>
                <a:effectLst/>
                <a:latin typeface="Trebuchet MS" panose="020B0603020202020204" pitchFamily="34" charset="0"/>
              </a:rPr>
              <a:t>CHOROPLETH MAP</a:t>
            </a:r>
            <a:endParaRPr lang="en-US"/>
          </a:p>
        </p:txBody>
      </p:sp>
      <p:sp>
        <p:nvSpPr>
          <p:cNvPr id="43" name="Rectangle 42">
            <a:extLst>
              <a:ext uri="{FF2B5EF4-FFF2-40B4-BE49-F238E27FC236}">
                <a16:creationId xmlns:a16="http://schemas.microsoft.com/office/drawing/2014/main" id="{88601711-BAB5-A645-BDCB-883B0A2D5A20}"/>
              </a:ext>
            </a:extLst>
          </p:cNvPr>
          <p:cNvSpPr/>
          <p:nvPr/>
        </p:nvSpPr>
        <p:spPr>
          <a:xfrm>
            <a:off x="5098581" y="226022"/>
            <a:ext cx="2678125" cy="372288"/>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Time Series Forecasting</a:t>
            </a:r>
            <a:endParaRPr lang="en-US" dirty="0">
              <a:solidFill>
                <a:schemeClr val="bg1"/>
              </a:solidFill>
            </a:endParaRPr>
          </a:p>
        </p:txBody>
      </p:sp>
      <p:sp>
        <p:nvSpPr>
          <p:cNvPr id="44" name="Rectangle 43">
            <a:extLst>
              <a:ext uri="{FF2B5EF4-FFF2-40B4-BE49-F238E27FC236}">
                <a16:creationId xmlns:a16="http://schemas.microsoft.com/office/drawing/2014/main" id="{5C913C95-DF94-2478-ACD3-FABD47983788}"/>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p>
        </p:txBody>
      </p:sp>
      <p:sp>
        <p:nvSpPr>
          <p:cNvPr id="45" name="Rectangle 44">
            <a:extLst>
              <a:ext uri="{FF2B5EF4-FFF2-40B4-BE49-F238E27FC236}">
                <a16:creationId xmlns:a16="http://schemas.microsoft.com/office/drawing/2014/main" id="{F5FFF8A2-DF8A-47BB-9FF7-3B77D62A0CFF}"/>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46" name="Rectangle 45">
            <a:extLst>
              <a:ext uri="{FF2B5EF4-FFF2-40B4-BE49-F238E27FC236}">
                <a16:creationId xmlns:a16="http://schemas.microsoft.com/office/drawing/2014/main" id="{38BEA70A-9B7D-D3EA-A88A-CED658B9D57C}"/>
              </a:ext>
            </a:extLst>
          </p:cNvPr>
          <p:cNvSpPr/>
          <p:nvPr/>
        </p:nvSpPr>
        <p:spPr>
          <a:xfrm>
            <a:off x="290589" y="232500"/>
            <a:ext cx="1174737" cy="36795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4" name="Content Placeholder 1">
            <a:extLst>
              <a:ext uri="{FF2B5EF4-FFF2-40B4-BE49-F238E27FC236}">
                <a16:creationId xmlns:a16="http://schemas.microsoft.com/office/drawing/2014/main" id="{A8BF5E01-C905-4C78-4392-C3552169895C}"/>
              </a:ext>
            </a:extLst>
          </p:cNvPr>
          <p:cNvSpPr txBox="1">
            <a:spLocks/>
          </p:cNvSpPr>
          <p:nvPr/>
        </p:nvSpPr>
        <p:spPr>
          <a:xfrm>
            <a:off x="455391" y="764633"/>
            <a:ext cx="8460009" cy="363127"/>
          </a:xfrm>
          <a:prstGeom prst="rect">
            <a:avLst/>
          </a:prstGeom>
        </p:spPr>
        <p:txBody>
          <a:bodyPr anchor="ctr"/>
          <a:lstStyle>
            <a:lvl1pPr marL="192881" indent="-192881" algn="l" defTabSz="514350" rtl="0" eaLnBrk="1" latinLnBrk="0" hangingPunct="1">
              <a:spcBef>
                <a:spcPct val="20000"/>
              </a:spcBef>
              <a:buFont typeface="Arial" pitchFamily="34" charset="0"/>
              <a:buNone/>
              <a:defRPr sz="1800" b="1" kern="1200">
                <a:solidFill>
                  <a:schemeClr val="bg1"/>
                </a:solidFill>
                <a:latin typeface="Georgia" panose="02040502050405020303" pitchFamily="18" charset="0"/>
                <a:ea typeface="+mn-ea"/>
                <a:cs typeface="Arial" panose="020B0604020202020204" pitchFamily="34" charset="0"/>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Lucida Sans" pitchFamily="34" charset="0"/>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Lucida Sans" pitchFamily="34" charset="0"/>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92881" marR="0" lvl="0" indent="-192881" algn="l" defTabSz="514350" rtl="0" eaLnBrk="1" fontAlgn="auto" latinLnBrk="0" hangingPunct="1">
              <a:lnSpc>
                <a:spcPct val="100000"/>
              </a:lnSpc>
              <a:spcBef>
                <a:spcPct val="20000"/>
              </a:spcBef>
              <a:spcAft>
                <a:spcPts val="0"/>
              </a:spcAft>
              <a:buClrTx/>
              <a:buSzTx/>
              <a:buFont typeface="Arial" pitchFamily="34" charset="0"/>
              <a:buNone/>
              <a:tabLst/>
              <a:defRPr/>
            </a:pPr>
            <a:r>
              <a:rPr kumimoji="0" lang="en-GB" sz="1800" b="0" i="0" u="none" strike="noStrike" kern="1200" cap="none" spc="0" normalizeH="0" baseline="0" noProof="0" dirty="0">
                <a:ln>
                  <a:noFill/>
                </a:ln>
                <a:solidFill>
                  <a:srgbClr val="967B44"/>
                </a:solidFill>
                <a:effectLst/>
                <a:uLnTx/>
                <a:uFillTx/>
                <a:latin typeface="Georgia" panose="02040502050405020303" pitchFamily="18" charset="0"/>
                <a:ea typeface="+mn-ea"/>
                <a:cs typeface="Arial" panose="020B0604020202020204" pitchFamily="34" charset="0"/>
              </a:rPr>
              <a:t>Time Series Forecasting of Peak demand</a:t>
            </a:r>
          </a:p>
        </p:txBody>
      </p:sp>
      <p:grpSp>
        <p:nvGrpSpPr>
          <p:cNvPr id="5" name="Group 4">
            <a:extLst>
              <a:ext uri="{FF2B5EF4-FFF2-40B4-BE49-F238E27FC236}">
                <a16:creationId xmlns:a16="http://schemas.microsoft.com/office/drawing/2014/main" id="{1B4164E5-73C2-5E71-8B4C-EE827C1F4421}"/>
              </a:ext>
            </a:extLst>
          </p:cNvPr>
          <p:cNvGrpSpPr/>
          <p:nvPr/>
        </p:nvGrpSpPr>
        <p:grpSpPr>
          <a:xfrm>
            <a:off x="695818" y="1539240"/>
            <a:ext cx="2695223" cy="1447800"/>
            <a:chOff x="1213978" y="3368040"/>
            <a:chExt cx="2695223" cy="1447800"/>
          </a:xfrm>
        </p:grpSpPr>
        <p:grpSp>
          <p:nvGrpSpPr>
            <p:cNvPr id="7" name="Group 6">
              <a:extLst>
                <a:ext uri="{FF2B5EF4-FFF2-40B4-BE49-F238E27FC236}">
                  <a16:creationId xmlns:a16="http://schemas.microsoft.com/office/drawing/2014/main" id="{47973192-D0A7-1C30-2885-807433A9FBB8}"/>
                </a:ext>
              </a:extLst>
            </p:cNvPr>
            <p:cNvGrpSpPr/>
            <p:nvPr/>
          </p:nvGrpSpPr>
          <p:grpSpPr>
            <a:xfrm>
              <a:off x="1213978" y="3368040"/>
              <a:ext cx="2641742" cy="1447800"/>
              <a:chOff x="421498" y="1676400"/>
              <a:chExt cx="3111924" cy="1447800"/>
            </a:xfrm>
          </p:grpSpPr>
          <p:sp>
            <p:nvSpPr>
              <p:cNvPr id="9" name="Rectangle 8">
                <a:extLst>
                  <a:ext uri="{FF2B5EF4-FFF2-40B4-BE49-F238E27FC236}">
                    <a16:creationId xmlns:a16="http://schemas.microsoft.com/office/drawing/2014/main" id="{906B7063-393B-AAE9-CB8C-828AE99447EF}"/>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79A6DE-264B-4EAD-2E26-F5AFD193E2EA}"/>
                  </a:ext>
                </a:extLst>
              </p:cNvPr>
              <p:cNvSpPr/>
              <p:nvPr/>
            </p:nvSpPr>
            <p:spPr>
              <a:xfrm>
                <a:off x="423333" y="1682045"/>
                <a:ext cx="3110089" cy="144215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960D0EDB-F917-9216-3292-6AFF1AE2C16B}"/>
                </a:ext>
              </a:extLst>
            </p:cNvPr>
            <p:cNvSpPr txBox="1"/>
            <p:nvPr/>
          </p:nvSpPr>
          <p:spPr>
            <a:xfrm>
              <a:off x="1369202" y="3394767"/>
              <a:ext cx="2539999" cy="307777"/>
            </a:xfrm>
            <a:prstGeom prst="rect">
              <a:avLst/>
            </a:prstGeom>
            <a:noFill/>
          </p:spPr>
          <p:txBody>
            <a:bodyPr wrap="square" lIns="91440" tIns="45720" rIns="91440" bIns="45720" anchor="t">
              <a:spAutoFit/>
            </a:bodyPr>
            <a:lstStyle>
              <a:defPPr>
                <a:defRPr lang="en-US"/>
              </a:defPPr>
              <a:lvl1pPr>
                <a:spcBef>
                  <a:spcPts val="600"/>
                </a:spcBef>
                <a:defRPr sz="1400">
                  <a:latin typeface="Georgia"/>
                  <a:ea typeface="Calibri" panose="020F0502020204030204" pitchFamily="34" charset="0"/>
                </a:defRPr>
              </a:lvl1pPr>
            </a:lstStyle>
            <a:p>
              <a:r>
                <a:rPr lang="en-US" altLang="en-US" err="1">
                  <a:solidFill>
                    <a:schemeClr val="bg1"/>
                  </a:solidFill>
                </a:rPr>
                <a:t>AutoRegressive</a:t>
              </a:r>
              <a:r>
                <a:rPr lang="en-US" altLang="en-US">
                  <a:solidFill>
                    <a:schemeClr val="bg1"/>
                  </a:solidFill>
                </a:rPr>
                <a:t> Order</a:t>
              </a:r>
              <a:endParaRPr lang="en-US">
                <a:solidFill>
                  <a:schemeClr val="bg1"/>
                </a:solidFill>
              </a:endParaRPr>
            </a:p>
          </p:txBody>
        </p:sp>
      </p:grpSp>
      <p:pic>
        <p:nvPicPr>
          <p:cNvPr id="11" name="Picture 10">
            <a:extLst>
              <a:ext uri="{FF2B5EF4-FFF2-40B4-BE49-F238E27FC236}">
                <a16:creationId xmlns:a16="http://schemas.microsoft.com/office/drawing/2014/main" id="{353A2478-FA8A-64FE-E818-469AE89F961A}"/>
              </a:ext>
            </a:extLst>
          </p:cNvPr>
          <p:cNvPicPr>
            <a:picLocks noChangeAspect="1"/>
          </p:cNvPicPr>
          <p:nvPr/>
        </p:nvPicPr>
        <p:blipFill rotWithShape="1">
          <a:blip r:embed="rId3"/>
          <a:srcRect t="5594"/>
          <a:stretch/>
        </p:blipFill>
        <p:spPr>
          <a:xfrm>
            <a:off x="5011837" y="1422161"/>
            <a:ext cx="5162309" cy="1649277"/>
          </a:xfrm>
          <a:prstGeom prst="rect">
            <a:avLst/>
          </a:prstGeom>
        </p:spPr>
      </p:pic>
      <p:pic>
        <p:nvPicPr>
          <p:cNvPr id="12" name="Picture 6" descr="Graphical user interface&#10;&#10;Description automatically generated">
            <a:extLst>
              <a:ext uri="{FF2B5EF4-FFF2-40B4-BE49-F238E27FC236}">
                <a16:creationId xmlns:a16="http://schemas.microsoft.com/office/drawing/2014/main" id="{8DF36891-53BA-5C1C-F363-F41BDA97D108}"/>
              </a:ext>
            </a:extLst>
          </p:cNvPr>
          <p:cNvPicPr>
            <a:picLocks noChangeAspect="1"/>
          </p:cNvPicPr>
          <p:nvPr/>
        </p:nvPicPr>
        <p:blipFill>
          <a:blip r:embed="rId4"/>
          <a:stretch>
            <a:fillRect/>
          </a:stretch>
        </p:blipFill>
        <p:spPr>
          <a:xfrm>
            <a:off x="5139159" y="2987019"/>
            <a:ext cx="4614439" cy="3613655"/>
          </a:xfrm>
          <a:prstGeom prst="rect">
            <a:avLst/>
          </a:prstGeom>
        </p:spPr>
      </p:pic>
      <p:sp>
        <p:nvSpPr>
          <p:cNvPr id="14" name="Rectangle 13">
            <a:extLst>
              <a:ext uri="{FF2B5EF4-FFF2-40B4-BE49-F238E27FC236}">
                <a16:creationId xmlns:a16="http://schemas.microsoft.com/office/drawing/2014/main" id="{CA4163DB-6D8A-F137-4BDD-555B8624F3B5}"/>
              </a:ext>
            </a:extLst>
          </p:cNvPr>
          <p:cNvSpPr/>
          <p:nvPr/>
        </p:nvSpPr>
        <p:spPr>
          <a:xfrm>
            <a:off x="801548" y="1967360"/>
            <a:ext cx="2090387" cy="294334"/>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DF5CC98-4A03-2CB2-591C-A62A9D10CA7B}"/>
              </a:ext>
            </a:extLst>
          </p:cNvPr>
          <p:cNvPicPr>
            <a:picLocks noChangeAspect="1"/>
          </p:cNvPicPr>
          <p:nvPr/>
        </p:nvPicPr>
        <p:blipFill rotWithShape="1">
          <a:blip r:embed="rId5"/>
          <a:srcRect r="25123"/>
          <a:stretch/>
        </p:blipFill>
        <p:spPr>
          <a:xfrm>
            <a:off x="687730" y="3357102"/>
            <a:ext cx="3097192" cy="2725150"/>
          </a:xfrm>
          <a:prstGeom prst="rect">
            <a:avLst/>
          </a:prstGeom>
        </p:spPr>
      </p:pic>
      <p:cxnSp>
        <p:nvCxnSpPr>
          <p:cNvPr id="2" name="Straight Arrow Connector 1">
            <a:extLst>
              <a:ext uri="{FF2B5EF4-FFF2-40B4-BE49-F238E27FC236}">
                <a16:creationId xmlns:a16="http://schemas.microsoft.com/office/drawing/2014/main" id="{03A3017C-14FF-6787-D8A1-4D0A62E5C460}"/>
              </a:ext>
            </a:extLst>
          </p:cNvPr>
          <p:cNvCxnSpPr>
            <a:cxnSpLocks/>
          </p:cNvCxnSpPr>
          <p:nvPr/>
        </p:nvCxnSpPr>
        <p:spPr>
          <a:xfrm flipH="1" flipV="1">
            <a:off x="9456374" y="4969597"/>
            <a:ext cx="856669" cy="23901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16" name="TextBox 15">
            <a:extLst>
              <a:ext uri="{FF2B5EF4-FFF2-40B4-BE49-F238E27FC236}">
                <a16:creationId xmlns:a16="http://schemas.microsoft.com/office/drawing/2014/main" id="{D5BF8393-137A-2F73-7DA7-ED90B2A2B801}"/>
              </a:ext>
            </a:extLst>
          </p:cNvPr>
          <p:cNvSpPr txBox="1"/>
          <p:nvPr/>
        </p:nvSpPr>
        <p:spPr>
          <a:xfrm>
            <a:off x="9610797" y="5259526"/>
            <a:ext cx="1575364"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ACF, PACF plots</a:t>
            </a:r>
            <a:endParaRPr lang="en-GB" altLang="en-US" dirty="0"/>
          </a:p>
        </p:txBody>
      </p:sp>
      <p:sp>
        <p:nvSpPr>
          <p:cNvPr id="21" name="Rectangle 20">
            <a:extLst>
              <a:ext uri="{FF2B5EF4-FFF2-40B4-BE49-F238E27FC236}">
                <a16:creationId xmlns:a16="http://schemas.microsoft.com/office/drawing/2014/main" id="{542B143A-AF25-DEC0-AD0B-8340EEACC5C8}"/>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pic>
        <p:nvPicPr>
          <p:cNvPr id="13" name="Picture 12">
            <a:extLst>
              <a:ext uri="{FF2B5EF4-FFF2-40B4-BE49-F238E27FC236}">
                <a16:creationId xmlns:a16="http://schemas.microsoft.com/office/drawing/2014/main" id="{5409B1C5-52E9-484F-67CE-58A99E031785}"/>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571152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A50BD9C-0E82-6671-DC2F-B8A4A7F5927C}"/>
              </a:ext>
            </a:extLst>
          </p:cNvPr>
          <p:cNvSpPr txBox="1"/>
          <p:nvPr/>
        </p:nvSpPr>
        <p:spPr>
          <a:xfrm>
            <a:off x="3857265" y="-791941"/>
            <a:ext cx="2543536" cy="646331"/>
          </a:xfrm>
          <a:prstGeom prst="rect">
            <a:avLst/>
          </a:prstGeom>
          <a:noFill/>
        </p:spPr>
        <p:txBody>
          <a:bodyPr wrap="square">
            <a:spAutoFit/>
          </a:bodyPr>
          <a:lstStyle/>
          <a:p>
            <a:br>
              <a:rPr lang="en-US"/>
            </a:br>
            <a:r>
              <a:rPr lang="en-US" b="1" i="0">
                <a:solidFill>
                  <a:srgbClr val="FFFFFF"/>
                </a:solidFill>
                <a:effectLst/>
                <a:latin typeface="Trebuchet MS" panose="020B0603020202020204" pitchFamily="34" charset="0"/>
              </a:rPr>
              <a:t>CHOROPLETH MAP</a:t>
            </a:r>
            <a:endParaRPr lang="en-US"/>
          </a:p>
        </p:txBody>
      </p:sp>
      <p:sp>
        <p:nvSpPr>
          <p:cNvPr id="43" name="Rectangle 42">
            <a:extLst>
              <a:ext uri="{FF2B5EF4-FFF2-40B4-BE49-F238E27FC236}">
                <a16:creationId xmlns:a16="http://schemas.microsoft.com/office/drawing/2014/main" id="{88601711-BAB5-A645-BDCB-883B0A2D5A20}"/>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solidFill>
                <a:srgbClr val="967B44"/>
              </a:solidFill>
            </a:endParaRPr>
          </a:p>
        </p:txBody>
      </p:sp>
      <p:sp>
        <p:nvSpPr>
          <p:cNvPr id="44" name="Rectangle 43">
            <a:extLst>
              <a:ext uri="{FF2B5EF4-FFF2-40B4-BE49-F238E27FC236}">
                <a16:creationId xmlns:a16="http://schemas.microsoft.com/office/drawing/2014/main" id="{5C913C95-DF94-2478-ACD3-FABD47983788}"/>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p>
        </p:txBody>
      </p:sp>
      <p:sp>
        <p:nvSpPr>
          <p:cNvPr id="45" name="Rectangle 44">
            <a:extLst>
              <a:ext uri="{FF2B5EF4-FFF2-40B4-BE49-F238E27FC236}">
                <a16:creationId xmlns:a16="http://schemas.microsoft.com/office/drawing/2014/main" id="{F5FFF8A2-DF8A-47BB-9FF7-3B77D62A0CFF}"/>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46" name="Rectangle 45">
            <a:extLst>
              <a:ext uri="{FF2B5EF4-FFF2-40B4-BE49-F238E27FC236}">
                <a16:creationId xmlns:a16="http://schemas.microsoft.com/office/drawing/2014/main" id="{38BEA70A-9B7D-D3EA-A88A-CED658B9D57C}"/>
              </a:ext>
            </a:extLst>
          </p:cNvPr>
          <p:cNvSpPr/>
          <p:nvPr/>
        </p:nvSpPr>
        <p:spPr>
          <a:xfrm>
            <a:off x="290589" y="228162"/>
            <a:ext cx="117473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21" name="Rectangle 20">
            <a:extLst>
              <a:ext uri="{FF2B5EF4-FFF2-40B4-BE49-F238E27FC236}">
                <a16:creationId xmlns:a16="http://schemas.microsoft.com/office/drawing/2014/main" id="{542B143A-AF25-DEC0-AD0B-8340EEACC5C8}"/>
              </a:ext>
            </a:extLst>
          </p:cNvPr>
          <p:cNvSpPr/>
          <p:nvPr/>
        </p:nvSpPr>
        <p:spPr>
          <a:xfrm>
            <a:off x="7781483" y="226694"/>
            <a:ext cx="813877" cy="371475"/>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Data</a:t>
            </a:r>
            <a:endParaRPr lang="en-US" dirty="0">
              <a:solidFill>
                <a:schemeClr val="bg1"/>
              </a:solidFill>
            </a:endParaRPr>
          </a:p>
        </p:txBody>
      </p:sp>
      <p:grpSp>
        <p:nvGrpSpPr>
          <p:cNvPr id="3" name="Group 2">
            <a:extLst>
              <a:ext uri="{FF2B5EF4-FFF2-40B4-BE49-F238E27FC236}">
                <a16:creationId xmlns:a16="http://schemas.microsoft.com/office/drawing/2014/main" id="{123F11E4-BB25-BA7F-9ECD-0C9AD361B5D4}"/>
              </a:ext>
            </a:extLst>
          </p:cNvPr>
          <p:cNvGrpSpPr/>
          <p:nvPr/>
        </p:nvGrpSpPr>
        <p:grpSpPr>
          <a:xfrm>
            <a:off x="708328" y="943587"/>
            <a:ext cx="2695223" cy="1359776"/>
            <a:chOff x="954898" y="2057400"/>
            <a:chExt cx="2695223" cy="1359776"/>
          </a:xfrm>
        </p:grpSpPr>
        <p:grpSp>
          <p:nvGrpSpPr>
            <p:cNvPr id="13" name="Group 12">
              <a:extLst>
                <a:ext uri="{FF2B5EF4-FFF2-40B4-BE49-F238E27FC236}">
                  <a16:creationId xmlns:a16="http://schemas.microsoft.com/office/drawing/2014/main" id="{FC1540E6-F73E-BF29-1A94-E7D96FBCA6A6}"/>
                </a:ext>
              </a:extLst>
            </p:cNvPr>
            <p:cNvGrpSpPr/>
            <p:nvPr/>
          </p:nvGrpSpPr>
          <p:grpSpPr>
            <a:xfrm>
              <a:off x="954898" y="2057400"/>
              <a:ext cx="2641742" cy="1359776"/>
              <a:chOff x="421498" y="1676400"/>
              <a:chExt cx="3111924" cy="1359776"/>
            </a:xfrm>
          </p:grpSpPr>
          <p:sp>
            <p:nvSpPr>
              <p:cNvPr id="22" name="Rectangle 21">
                <a:extLst>
                  <a:ext uri="{FF2B5EF4-FFF2-40B4-BE49-F238E27FC236}">
                    <a16:creationId xmlns:a16="http://schemas.microsoft.com/office/drawing/2014/main" id="{01C68E72-BBAA-F441-A5FF-AF1E6D23DAE5}"/>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AD983E5-D530-6D46-8DCC-5E2311BCF606}"/>
                  </a:ext>
                </a:extLst>
              </p:cNvPr>
              <p:cNvSpPr/>
              <p:nvPr/>
            </p:nvSpPr>
            <p:spPr>
              <a:xfrm>
                <a:off x="423333" y="1682046"/>
                <a:ext cx="3110089" cy="1354130"/>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163E0132-54CF-3D84-79EA-F976328A967A}"/>
                </a:ext>
              </a:extLst>
            </p:cNvPr>
            <p:cNvSpPr txBox="1"/>
            <p:nvPr/>
          </p:nvSpPr>
          <p:spPr>
            <a:xfrm>
              <a:off x="1110122" y="208412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Show columns</a:t>
              </a:r>
              <a:endParaRPr lang="en-GB" altLang="en-US" dirty="0">
                <a:solidFill>
                  <a:schemeClr val="bg1"/>
                </a:solidFill>
              </a:endParaRPr>
            </a:p>
          </p:txBody>
        </p:sp>
      </p:grpSp>
      <p:sp>
        <p:nvSpPr>
          <p:cNvPr id="25" name="TextBox 24">
            <a:extLst>
              <a:ext uri="{FF2B5EF4-FFF2-40B4-BE49-F238E27FC236}">
                <a16:creationId xmlns:a16="http://schemas.microsoft.com/office/drawing/2014/main" id="{0E6E249B-2217-985A-C3EB-5C4FA60EF88B}"/>
              </a:ext>
            </a:extLst>
          </p:cNvPr>
          <p:cNvSpPr txBox="1"/>
          <p:nvPr/>
        </p:nvSpPr>
        <p:spPr>
          <a:xfrm>
            <a:off x="857735" y="1371483"/>
            <a:ext cx="209352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rgbClr val="967B44"/>
                </a:solidFill>
              </a:rPr>
              <a:t>Columns</a:t>
            </a:r>
            <a:endParaRPr lang="en-GB" altLang="en-US" dirty="0">
              <a:solidFill>
                <a:srgbClr val="967B44"/>
              </a:solidFill>
            </a:endParaRPr>
          </a:p>
        </p:txBody>
      </p:sp>
      <p:sp>
        <p:nvSpPr>
          <p:cNvPr id="26" name="Rectangle 25">
            <a:extLst>
              <a:ext uri="{FF2B5EF4-FFF2-40B4-BE49-F238E27FC236}">
                <a16:creationId xmlns:a16="http://schemas.microsoft.com/office/drawing/2014/main" id="{C9D4C47B-9E03-A856-88A4-BE41A86C4CF9}"/>
              </a:ext>
            </a:extLst>
          </p:cNvPr>
          <p:cNvSpPr/>
          <p:nvPr/>
        </p:nvSpPr>
        <p:spPr>
          <a:xfrm>
            <a:off x="913613" y="1662539"/>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Merge 26">
            <a:extLst>
              <a:ext uri="{FF2B5EF4-FFF2-40B4-BE49-F238E27FC236}">
                <a16:creationId xmlns:a16="http://schemas.microsoft.com/office/drawing/2014/main" id="{BA95B13A-D058-3AAA-020A-17151E9052B9}"/>
              </a:ext>
            </a:extLst>
          </p:cNvPr>
          <p:cNvSpPr/>
          <p:nvPr/>
        </p:nvSpPr>
        <p:spPr>
          <a:xfrm>
            <a:off x="2581829" y="1734788"/>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1555D76B-A305-1A45-805C-A24234B6F075}"/>
              </a:ext>
            </a:extLst>
          </p:cNvPr>
          <p:cNvCxnSpPr/>
          <p:nvPr/>
        </p:nvCxnSpPr>
        <p:spPr>
          <a:xfrm>
            <a:off x="2523409" y="1661128"/>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3D3133-53CE-1FB2-8805-3BDF61822BBE}"/>
              </a:ext>
            </a:extLst>
          </p:cNvPr>
          <p:cNvCxnSpPr>
            <a:cxnSpLocks/>
          </p:cNvCxnSpPr>
          <p:nvPr/>
        </p:nvCxnSpPr>
        <p:spPr>
          <a:xfrm flipV="1">
            <a:off x="1365813" y="1851949"/>
            <a:ext cx="625033" cy="1574158"/>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30" name="TextBox 29">
            <a:extLst>
              <a:ext uri="{FF2B5EF4-FFF2-40B4-BE49-F238E27FC236}">
                <a16:creationId xmlns:a16="http://schemas.microsoft.com/office/drawing/2014/main" id="{CE26EF3D-E7E6-F5D7-D857-7D2643E0E5EF}"/>
              </a:ext>
            </a:extLst>
          </p:cNvPr>
          <p:cNvSpPr txBox="1"/>
          <p:nvPr/>
        </p:nvSpPr>
        <p:spPr>
          <a:xfrm>
            <a:off x="650110" y="3516627"/>
            <a:ext cx="1306012"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Multi-select</a:t>
            </a:r>
            <a:endParaRPr lang="en-GB" altLang="en-US" dirty="0"/>
          </a:p>
        </p:txBody>
      </p:sp>
      <p:pic>
        <p:nvPicPr>
          <p:cNvPr id="32" name="Picture 31">
            <a:extLst>
              <a:ext uri="{FF2B5EF4-FFF2-40B4-BE49-F238E27FC236}">
                <a16:creationId xmlns:a16="http://schemas.microsoft.com/office/drawing/2014/main" id="{3E662C7E-6FF1-EB6D-0B86-35BE119ECE29}"/>
              </a:ext>
            </a:extLst>
          </p:cNvPr>
          <p:cNvPicPr>
            <a:picLocks noChangeAspect="1"/>
          </p:cNvPicPr>
          <p:nvPr/>
        </p:nvPicPr>
        <p:blipFill>
          <a:blip r:embed="rId3">
            <a:duotone>
              <a:prstClr val="black"/>
              <a:srgbClr val="D9C3A5">
                <a:tint val="50000"/>
                <a:satMod val="180000"/>
              </a:srgbClr>
            </a:duotone>
          </a:blip>
          <a:stretch>
            <a:fillRect/>
          </a:stretch>
        </p:blipFill>
        <p:spPr>
          <a:xfrm>
            <a:off x="3553427" y="964403"/>
            <a:ext cx="7613908" cy="3532724"/>
          </a:xfrm>
          <a:prstGeom prst="rect">
            <a:avLst/>
          </a:prstGeom>
        </p:spPr>
      </p:pic>
    </p:spTree>
    <p:extLst>
      <p:ext uri="{BB962C8B-B14F-4D97-AF65-F5344CB8AC3E}">
        <p14:creationId xmlns:p14="http://schemas.microsoft.com/office/powerpoint/2010/main" val="3191183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74B1-B1ED-0E7A-9294-3A9A431E2CE4}"/>
              </a:ext>
            </a:extLst>
          </p:cNvPr>
          <p:cNvSpPr>
            <a:spLocks noGrp="1"/>
          </p:cNvSpPr>
          <p:nvPr>
            <p:ph type="title"/>
          </p:nvPr>
        </p:nvSpPr>
        <p:spPr>
          <a:xfrm>
            <a:off x="838200" y="2766219"/>
            <a:ext cx="10515600" cy="1325563"/>
          </a:xfrm>
        </p:spPr>
        <p:txBody>
          <a:bodyPr/>
          <a:lstStyle/>
          <a:p>
            <a:pPr algn="ctr"/>
            <a:r>
              <a:rPr lang="en-US" b="1" dirty="0"/>
              <a:t>Back-up</a:t>
            </a:r>
          </a:p>
        </p:txBody>
      </p:sp>
    </p:spTree>
    <p:extLst>
      <p:ext uri="{BB962C8B-B14F-4D97-AF65-F5344CB8AC3E}">
        <p14:creationId xmlns:p14="http://schemas.microsoft.com/office/powerpoint/2010/main" val="1870170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7939E-D694-B949-C6BA-DEF8B101FA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FE21B7-47F3-54E7-0E15-DDDFB13D8A3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B135EE9-951F-CBF3-37FF-71B0AC4CE2A4}"/>
              </a:ext>
            </a:extLst>
          </p:cNvPr>
          <p:cNvPicPr>
            <a:picLocks noChangeAspect="1"/>
          </p:cNvPicPr>
          <p:nvPr/>
        </p:nvPicPr>
        <p:blipFill>
          <a:blip r:embed="rId3"/>
          <a:stretch>
            <a:fillRect/>
          </a:stretch>
        </p:blipFill>
        <p:spPr>
          <a:xfrm>
            <a:off x="1618862" y="975147"/>
            <a:ext cx="8954276" cy="4907705"/>
          </a:xfrm>
          <a:prstGeom prst="rect">
            <a:avLst/>
          </a:prstGeom>
        </p:spPr>
      </p:pic>
    </p:spTree>
    <p:extLst>
      <p:ext uri="{BB962C8B-B14F-4D97-AF65-F5344CB8AC3E}">
        <p14:creationId xmlns:p14="http://schemas.microsoft.com/office/powerpoint/2010/main" val="1060760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EB38B-1388-F098-368F-9893DBB180A3}"/>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DBCEA909-D0E4-5047-CF48-2598676976E6}"/>
              </a:ext>
            </a:extLst>
          </p:cNvPr>
          <p:cNvSpPr>
            <a:spLocks noGrp="1"/>
          </p:cNvSpPr>
          <p:nvPr>
            <p:ph idx="1"/>
          </p:nvPr>
        </p:nvSpPr>
        <p:spPr/>
        <p:txBody>
          <a:bodyPr/>
          <a:lstStyle/>
          <a:p>
            <a:r>
              <a:rPr lang="en-US">
                <a:hlinkClick r:id="rId2"/>
              </a:rPr>
              <a:t>https://www.jienamclellan.com/post/shiny/</a:t>
            </a:r>
            <a:endParaRPr lang="en-US"/>
          </a:p>
          <a:p>
            <a:r>
              <a:rPr lang="en-US">
                <a:hlinkClick r:id="rId3"/>
              </a:rPr>
              <a:t>https://earth.org/singapore-energy-transition/</a:t>
            </a:r>
            <a:endParaRPr lang="en-US"/>
          </a:p>
          <a:p>
            <a:r>
              <a:rPr lang="en-US">
                <a:hlinkClick r:id="rId4"/>
              </a:rPr>
              <a:t>https://ink.library.smu.edu.sg/cgi/viewcontent.cgi?article=5379&amp;context=sis_research</a:t>
            </a:r>
            <a:endParaRPr lang="en-US"/>
          </a:p>
          <a:p>
            <a:r>
              <a:rPr lang="en-US">
                <a:hlinkClick r:id="rId5"/>
              </a:rPr>
              <a:t>https://r.tquant.eu/tquant/Tartu/Frequentist_vs_Bayes_post_hoc/</a:t>
            </a:r>
            <a:endParaRPr lang="en-US"/>
          </a:p>
          <a:p>
            <a:endParaRPr lang="en-US"/>
          </a:p>
        </p:txBody>
      </p:sp>
    </p:spTree>
    <p:extLst>
      <p:ext uri="{BB962C8B-B14F-4D97-AF65-F5344CB8AC3E}">
        <p14:creationId xmlns:p14="http://schemas.microsoft.com/office/powerpoint/2010/main" val="679027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E9265A-0C5C-104D-B1F6-596E0AB1DFF5}"/>
              </a:ext>
            </a:extLst>
          </p:cNvPr>
          <p:cNvSpPr txBox="1"/>
          <p:nvPr/>
        </p:nvSpPr>
        <p:spPr>
          <a:xfrm>
            <a:off x="555585" y="975741"/>
            <a:ext cx="10787606" cy="5078313"/>
          </a:xfrm>
          <a:prstGeom prst="rect">
            <a:avLst/>
          </a:prstGeom>
          <a:noFill/>
        </p:spPr>
        <p:txBody>
          <a:bodyPr wrap="square">
            <a:spAutoFit/>
          </a:bodyPr>
          <a:lstStyle/>
          <a:p>
            <a:r>
              <a:rPr lang="en-US" dirty="0">
                <a:latin typeface="Georgia" panose="02040502050405020303" pitchFamily="18" charset="0"/>
              </a:rPr>
              <a:t>Brainstorm</a:t>
            </a:r>
          </a:p>
          <a:p>
            <a:endParaRPr lang="en-US" dirty="0">
              <a:latin typeface="Georgia" panose="02040502050405020303" pitchFamily="18" charset="0"/>
            </a:endParaRPr>
          </a:p>
          <a:p>
            <a:r>
              <a:rPr lang="en-US" dirty="0">
                <a:latin typeface="Georgia" panose="02040502050405020303" pitchFamily="18" charset="0"/>
              </a:rPr>
              <a:t>1) </a:t>
            </a:r>
            <a:r>
              <a:rPr lang="en-US" dirty="0" err="1">
                <a:highlight>
                  <a:srgbClr val="FFFF00"/>
                </a:highlight>
                <a:latin typeface="Georgia" panose="02040502050405020303" pitchFamily="18" charset="0"/>
              </a:rPr>
              <a:t>visualise</a:t>
            </a:r>
            <a:r>
              <a:rPr lang="en-US" dirty="0">
                <a:highlight>
                  <a:srgbClr val="FFFF00"/>
                </a:highlight>
                <a:latin typeface="Georgia" panose="02040502050405020303" pitchFamily="18" charset="0"/>
              </a:rPr>
              <a:t> time series of data consumption, then do time clustering</a:t>
            </a:r>
          </a:p>
          <a:p>
            <a:r>
              <a:rPr lang="en-US" dirty="0">
                <a:latin typeface="Georgia" panose="02040502050405020303" pitchFamily="18" charset="0"/>
              </a:rPr>
              <a:t>2) </a:t>
            </a:r>
            <a:r>
              <a:rPr lang="en-US" dirty="0">
                <a:highlight>
                  <a:srgbClr val="FFFF00"/>
                </a:highlight>
                <a:latin typeface="Georgia" panose="02040502050405020303" pitchFamily="18" charset="0"/>
              </a:rPr>
              <a:t>we can also predict electricity demand for planning purpose</a:t>
            </a:r>
          </a:p>
          <a:p>
            <a:r>
              <a:rPr lang="en-US" dirty="0">
                <a:latin typeface="Georgia" panose="02040502050405020303" pitchFamily="18" charset="0"/>
              </a:rPr>
              <a:t>3) we can also combine this dataset with population to see how different demographics can affect consumption, then we can better predict maybe?</a:t>
            </a:r>
          </a:p>
          <a:p>
            <a:r>
              <a:rPr lang="en-US" dirty="0">
                <a:latin typeface="Georgia" panose="02040502050405020303" pitchFamily="18" charset="0"/>
              </a:rPr>
              <a:t>4) </a:t>
            </a:r>
            <a:r>
              <a:rPr lang="en-US" dirty="0">
                <a:highlight>
                  <a:srgbClr val="FFFF00"/>
                </a:highlight>
                <a:latin typeface="Georgia" panose="02040502050405020303" pitchFamily="18" charset="0"/>
              </a:rPr>
              <a:t>cluster by area and plot in map. user can input cluster technique or #of cluster</a:t>
            </a:r>
          </a:p>
          <a:p>
            <a:r>
              <a:rPr lang="en-US" dirty="0">
                <a:latin typeface="Georgia" panose="02040502050405020303" pitchFamily="18" charset="0"/>
              </a:rPr>
              <a:t>5) With the grid emission factor, project what’s the pollution contributed from power generation (could pollution be controlled by electricity prices?)</a:t>
            </a:r>
          </a:p>
          <a:p>
            <a:r>
              <a:rPr lang="en-US" dirty="0">
                <a:latin typeface="Georgia" panose="02040502050405020303" pitchFamily="18" charset="0"/>
              </a:rPr>
              <a:t>6) saw manpower data. Study the demographics of employees. Do the electricity market expects a manpower crunch in the near future? Is automation the way to go?</a:t>
            </a:r>
          </a:p>
          <a:p>
            <a:r>
              <a:rPr lang="en-US" dirty="0">
                <a:latin typeface="Georgia" panose="02040502050405020303" pitchFamily="18" charset="0"/>
              </a:rPr>
              <a:t>7) </a:t>
            </a:r>
            <a:r>
              <a:rPr lang="en-US" dirty="0">
                <a:highlight>
                  <a:srgbClr val="FFFF00"/>
                </a:highlight>
                <a:latin typeface="Georgia" panose="02040502050405020303" pitchFamily="18" charset="0"/>
              </a:rPr>
              <a:t>some inferential analysis to consider: tariff and consumption correlation, test any significant difference in consumption between different type of dwelling or planning area.</a:t>
            </a:r>
          </a:p>
          <a:p>
            <a:r>
              <a:rPr lang="en-US" dirty="0">
                <a:latin typeface="Georgia" panose="02040502050405020303" pitchFamily="18" charset="0"/>
              </a:rPr>
              <a:t>8) </a:t>
            </a:r>
            <a:r>
              <a:rPr lang="en-US" dirty="0">
                <a:highlight>
                  <a:srgbClr val="FFFF00"/>
                </a:highlight>
                <a:latin typeface="Georgia" panose="02040502050405020303" pitchFamily="18" charset="0"/>
              </a:rPr>
              <a:t>time series analysis - stationary, seasonality, ARIMA </a:t>
            </a:r>
            <a:r>
              <a:rPr lang="en-US" dirty="0" err="1">
                <a:highlight>
                  <a:srgbClr val="FFFF00"/>
                </a:highlight>
                <a:latin typeface="Georgia" panose="02040502050405020303" pitchFamily="18" charset="0"/>
              </a:rPr>
              <a:t>etc</a:t>
            </a:r>
            <a:endParaRPr lang="en-US" dirty="0">
              <a:highlight>
                <a:srgbClr val="FFFF00"/>
              </a:highlight>
              <a:latin typeface="Georgia" panose="02040502050405020303" pitchFamily="18" charset="0"/>
            </a:endParaRPr>
          </a:p>
          <a:p>
            <a:r>
              <a:rPr lang="en-US" dirty="0">
                <a:latin typeface="Georgia" panose="02040502050405020303" pitchFamily="18" charset="0"/>
              </a:rPr>
              <a:t>9) Power balance - simple </a:t>
            </a:r>
            <a:r>
              <a:rPr lang="en-US" dirty="0" err="1">
                <a:latin typeface="Georgia" panose="02040502050405020303" pitchFamily="18" charset="0"/>
              </a:rPr>
              <a:t>visualisation</a:t>
            </a:r>
            <a:r>
              <a:rPr lang="en-US" dirty="0">
                <a:latin typeface="Georgia" panose="02040502050405020303" pitchFamily="18" charset="0"/>
              </a:rPr>
              <a:t>/calculation - understanding the power gap and major power consumers based on power balance</a:t>
            </a:r>
          </a:p>
          <a:p>
            <a:r>
              <a:rPr lang="en-US" dirty="0">
                <a:latin typeface="Georgia" panose="02040502050405020303" pitchFamily="18" charset="0"/>
              </a:rPr>
              <a:t>10) </a:t>
            </a:r>
            <a:r>
              <a:rPr lang="en-US" dirty="0">
                <a:highlight>
                  <a:srgbClr val="FFFF00"/>
                </a:highlight>
                <a:latin typeface="Georgia" panose="02040502050405020303" pitchFamily="18" charset="0"/>
              </a:rPr>
              <a:t>Inferential analysis e.g. ANOVA on the consumption by area -&gt; Difference in mean of consumption across planning area</a:t>
            </a:r>
          </a:p>
        </p:txBody>
      </p:sp>
    </p:spTree>
    <p:extLst>
      <p:ext uri="{BB962C8B-B14F-4D97-AF65-F5344CB8AC3E}">
        <p14:creationId xmlns:p14="http://schemas.microsoft.com/office/powerpoint/2010/main" val="2489438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BFDF-C767-71B5-42EC-653EE6FA75B0}"/>
              </a:ext>
            </a:extLst>
          </p:cNvPr>
          <p:cNvSpPr>
            <a:spLocks noGrp="1"/>
          </p:cNvSpPr>
          <p:nvPr>
            <p:ph type="title"/>
          </p:nvPr>
        </p:nvSpPr>
        <p:spPr/>
        <p:txBody>
          <a:bodyPr/>
          <a:lstStyle/>
          <a:p>
            <a:r>
              <a:rPr lang="en-SG" dirty="0"/>
              <a:t>Other Considerations (Back-up)</a:t>
            </a:r>
          </a:p>
        </p:txBody>
      </p:sp>
      <p:sp>
        <p:nvSpPr>
          <p:cNvPr id="3" name="Content Placeholder 2">
            <a:extLst>
              <a:ext uri="{FF2B5EF4-FFF2-40B4-BE49-F238E27FC236}">
                <a16:creationId xmlns:a16="http://schemas.microsoft.com/office/drawing/2014/main" id="{6209F0A8-1045-3896-1646-62E5365C11CB}"/>
              </a:ext>
            </a:extLst>
          </p:cNvPr>
          <p:cNvSpPr>
            <a:spLocks noGrp="1"/>
          </p:cNvSpPr>
          <p:nvPr>
            <p:ph idx="1"/>
          </p:nvPr>
        </p:nvSpPr>
        <p:spPr/>
        <p:txBody>
          <a:bodyPr>
            <a:normAutofit/>
          </a:bodyPr>
          <a:lstStyle/>
          <a:p>
            <a:r>
              <a:rPr lang="en-SG" sz="2400" dirty="0"/>
              <a:t>Based on machine learning tools, using the following data predict what is the best investment govt should make to meet the future peak demand:</a:t>
            </a:r>
          </a:p>
          <a:p>
            <a:pPr lvl="1"/>
            <a:r>
              <a:rPr lang="en-SG" sz="2000" dirty="0"/>
              <a:t>Future peak demand: can be an input field by user based on their expected number</a:t>
            </a:r>
          </a:p>
          <a:p>
            <a:pPr lvl="1"/>
            <a:r>
              <a:rPr lang="en-SG" sz="2000" dirty="0"/>
              <a:t>Predictor variables: technology type &amp; capacity (T2.5), company &amp; technology type (T2.5.1) company share (T2.6)</a:t>
            </a:r>
          </a:p>
        </p:txBody>
      </p:sp>
    </p:spTree>
    <p:extLst>
      <p:ext uri="{BB962C8B-B14F-4D97-AF65-F5344CB8AC3E}">
        <p14:creationId xmlns:p14="http://schemas.microsoft.com/office/powerpoint/2010/main" val="3103059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F8989DE1-C68F-70F1-7C88-A1CDDDA6AA98}"/>
              </a:ext>
            </a:extLst>
          </p:cNvPr>
          <p:cNvSpPr/>
          <p:nvPr/>
        </p:nvSpPr>
        <p:spPr>
          <a:xfrm>
            <a:off x="7621992" y="255929"/>
            <a:ext cx="2258607" cy="34325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53D5E3C4-41AC-BB0B-F576-E90A3EA63B6E}"/>
              </a:ext>
            </a:extLst>
          </p:cNvPr>
          <p:cNvSpPr txBox="1"/>
          <p:nvPr/>
        </p:nvSpPr>
        <p:spPr>
          <a:xfrm>
            <a:off x="7640513" y="238322"/>
            <a:ext cx="2267415" cy="369332"/>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Inferential statistics</a:t>
            </a:r>
            <a:endParaRPr lang="en-US">
              <a:solidFill>
                <a:srgbClr val="967B44"/>
              </a:solidFill>
            </a:endParaRPr>
          </a:p>
        </p:txBody>
      </p:sp>
      <p:sp>
        <p:nvSpPr>
          <p:cNvPr id="41" name="Rectangle 40">
            <a:extLst>
              <a:ext uri="{FF2B5EF4-FFF2-40B4-BE49-F238E27FC236}">
                <a16:creationId xmlns:a16="http://schemas.microsoft.com/office/drawing/2014/main" id="{DD20FB55-CC76-CFEE-7FCA-5F8334CB364A}"/>
              </a:ext>
            </a:extLst>
          </p:cNvPr>
          <p:cNvSpPr/>
          <p:nvPr/>
        </p:nvSpPr>
        <p:spPr>
          <a:xfrm>
            <a:off x="5582920" y="254000"/>
            <a:ext cx="2021840" cy="34325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88D9334-344D-7063-3103-491E2F1C6FBB}"/>
              </a:ext>
            </a:extLst>
          </p:cNvPr>
          <p:cNvSpPr txBox="1"/>
          <p:nvPr/>
        </p:nvSpPr>
        <p:spPr>
          <a:xfrm>
            <a:off x="5601441" y="236393"/>
            <a:ext cx="2130448" cy="369332"/>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Spatial Clustering</a:t>
            </a:r>
            <a:endParaRPr lang="en-US">
              <a:solidFill>
                <a:srgbClr val="967B44"/>
              </a:solidFill>
            </a:endParaRPr>
          </a:p>
        </p:txBody>
      </p:sp>
      <p:sp>
        <p:nvSpPr>
          <p:cNvPr id="17" name="Rectangle 16">
            <a:extLst>
              <a:ext uri="{FF2B5EF4-FFF2-40B4-BE49-F238E27FC236}">
                <a16:creationId xmlns:a16="http://schemas.microsoft.com/office/drawing/2014/main" id="{9D77FF2B-BEAD-0283-B75D-CC5FBD0505A3}"/>
              </a:ext>
            </a:extLst>
          </p:cNvPr>
          <p:cNvSpPr/>
          <p:nvPr/>
        </p:nvSpPr>
        <p:spPr>
          <a:xfrm>
            <a:off x="293511" y="598310"/>
            <a:ext cx="10950222"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938B85A-EA4E-CBA1-8C17-05CBBC015871}"/>
              </a:ext>
            </a:extLst>
          </p:cNvPr>
          <p:cNvPicPr>
            <a:picLocks noChangeAspect="1"/>
          </p:cNvPicPr>
          <p:nvPr/>
        </p:nvPicPr>
        <p:blipFill rotWithShape="1">
          <a:blip r:embed="rId4"/>
          <a:srcRect l="7390" t="3915" b="59433"/>
          <a:stretch/>
        </p:blipFill>
        <p:spPr>
          <a:xfrm>
            <a:off x="5212081" y="2872491"/>
            <a:ext cx="4800600" cy="2194327"/>
          </a:xfrm>
          <a:prstGeom prst="rect">
            <a:avLst/>
          </a:prstGeom>
        </p:spPr>
      </p:pic>
      <p:cxnSp>
        <p:nvCxnSpPr>
          <p:cNvPr id="6" name="Straight Arrow Connector 5">
            <a:extLst>
              <a:ext uri="{FF2B5EF4-FFF2-40B4-BE49-F238E27FC236}">
                <a16:creationId xmlns:a16="http://schemas.microsoft.com/office/drawing/2014/main" id="{C52519AD-E627-8109-0C58-FFA2A15A925D}"/>
              </a:ext>
            </a:extLst>
          </p:cNvPr>
          <p:cNvCxnSpPr>
            <a:cxnSpLocks/>
          </p:cNvCxnSpPr>
          <p:nvPr/>
        </p:nvCxnSpPr>
        <p:spPr>
          <a:xfrm flipV="1">
            <a:off x="4709160" y="5387058"/>
            <a:ext cx="1819204" cy="388902"/>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9" name="TextBox 8">
            <a:extLst>
              <a:ext uri="{FF2B5EF4-FFF2-40B4-BE49-F238E27FC236}">
                <a16:creationId xmlns:a16="http://schemas.microsoft.com/office/drawing/2014/main" id="{F7C0E1E3-9B64-4348-A621-F9E26A896651}"/>
              </a:ext>
            </a:extLst>
          </p:cNvPr>
          <p:cNvSpPr txBox="1"/>
          <p:nvPr/>
        </p:nvSpPr>
        <p:spPr>
          <a:xfrm>
            <a:off x="1365956" y="5365242"/>
            <a:ext cx="3196075" cy="1169551"/>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A Silhouette score to show how well the cluster separate. Scores around zero indicate overlapping clusters. The score is higher when clusters are dense and well separated.</a:t>
            </a:r>
            <a:endParaRPr lang="en-GB" altLang="en-US" dirty="0"/>
          </a:p>
        </p:txBody>
      </p:sp>
      <p:pic>
        <p:nvPicPr>
          <p:cNvPr id="12" name="Picture 11">
            <a:extLst>
              <a:ext uri="{FF2B5EF4-FFF2-40B4-BE49-F238E27FC236}">
                <a16:creationId xmlns:a16="http://schemas.microsoft.com/office/drawing/2014/main" id="{DA1CB9B6-560D-2926-6BD9-1C6E7653A6C8}"/>
              </a:ext>
            </a:extLst>
          </p:cNvPr>
          <p:cNvPicPr>
            <a:picLocks noChangeAspect="1"/>
          </p:cNvPicPr>
          <p:nvPr/>
        </p:nvPicPr>
        <p:blipFill>
          <a:blip r:embed="rId5"/>
          <a:stretch>
            <a:fillRect/>
          </a:stretch>
        </p:blipFill>
        <p:spPr>
          <a:xfrm>
            <a:off x="-4378958" y="4204283"/>
            <a:ext cx="4209625" cy="2453808"/>
          </a:xfrm>
          <a:prstGeom prst="rect">
            <a:avLst/>
          </a:prstGeom>
        </p:spPr>
      </p:pic>
      <p:sp>
        <p:nvSpPr>
          <p:cNvPr id="14" name="Content Placeholder 1">
            <a:extLst>
              <a:ext uri="{FF2B5EF4-FFF2-40B4-BE49-F238E27FC236}">
                <a16:creationId xmlns:a16="http://schemas.microsoft.com/office/drawing/2014/main" id="{DB9B61DA-E90F-B5C2-DE84-2F8B167DFDF6}"/>
              </a:ext>
            </a:extLst>
          </p:cNvPr>
          <p:cNvSpPr txBox="1">
            <a:spLocks/>
          </p:cNvSpPr>
          <p:nvPr/>
        </p:nvSpPr>
        <p:spPr>
          <a:xfrm>
            <a:off x="455391" y="764633"/>
            <a:ext cx="6679473" cy="350109"/>
          </a:xfrm>
          <a:prstGeom prst="rect">
            <a:avLst/>
          </a:prstGeom>
        </p:spPr>
        <p:txBody>
          <a:bodyPr anchor="ctr"/>
          <a:lstStyle>
            <a:lvl1pPr marL="192881" indent="-192881" algn="l" defTabSz="514350" rtl="0" eaLnBrk="1" latinLnBrk="0" hangingPunct="1">
              <a:spcBef>
                <a:spcPct val="20000"/>
              </a:spcBef>
              <a:buFont typeface="Arial" pitchFamily="34" charset="0"/>
              <a:buNone/>
              <a:defRPr sz="1800" b="1" kern="1200">
                <a:solidFill>
                  <a:schemeClr val="bg1"/>
                </a:solidFill>
                <a:latin typeface="Georgia" panose="02040502050405020303" pitchFamily="18" charset="0"/>
                <a:ea typeface="+mn-ea"/>
                <a:cs typeface="Arial" panose="020B0604020202020204" pitchFamily="34" charset="0"/>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Lucida Sans" pitchFamily="34" charset="0"/>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Lucida Sans" pitchFamily="34" charset="0"/>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92881" marR="0" lvl="0" indent="-192881" algn="l" defTabSz="514350" rtl="0" eaLnBrk="1" fontAlgn="auto" latinLnBrk="0" hangingPunct="1">
              <a:lnSpc>
                <a:spcPct val="100000"/>
              </a:lnSpc>
              <a:spcBef>
                <a:spcPct val="20000"/>
              </a:spcBef>
              <a:spcAft>
                <a:spcPts val="0"/>
              </a:spcAft>
              <a:buClrTx/>
              <a:buSzTx/>
              <a:buFont typeface="Arial" pitchFamily="34" charset="0"/>
              <a:buNone/>
              <a:tabLst/>
              <a:defRPr/>
            </a:pPr>
            <a:r>
              <a:rPr kumimoji="0" lang="en-GB" sz="1800" b="1" i="0" u="none" strike="noStrike" kern="1200" cap="none" spc="0" normalizeH="0" baseline="0" noProof="0">
                <a:ln>
                  <a:noFill/>
                </a:ln>
                <a:solidFill>
                  <a:schemeClr val="tx1"/>
                </a:solidFill>
                <a:effectLst/>
                <a:uLnTx/>
                <a:uFillTx/>
                <a:latin typeface="Georgia" panose="02040502050405020303" pitchFamily="18" charset="0"/>
                <a:ea typeface="+mn-ea"/>
                <a:cs typeface="Arial" panose="020B0604020202020204" pitchFamily="34" charset="0"/>
              </a:rPr>
              <a:t>Time Series Clustering of Electricity consumption</a:t>
            </a:r>
          </a:p>
        </p:txBody>
      </p:sp>
      <p:sp>
        <p:nvSpPr>
          <p:cNvPr id="3" name="TextBox 2">
            <a:extLst>
              <a:ext uri="{FF2B5EF4-FFF2-40B4-BE49-F238E27FC236}">
                <a16:creationId xmlns:a16="http://schemas.microsoft.com/office/drawing/2014/main" id="{54EC9E4B-022A-86E3-6C45-289DFE8618E9}"/>
              </a:ext>
            </a:extLst>
          </p:cNvPr>
          <p:cNvSpPr txBox="1"/>
          <p:nvPr/>
        </p:nvSpPr>
        <p:spPr>
          <a:xfrm>
            <a:off x="6609260" y="5177018"/>
            <a:ext cx="1834443" cy="307777"/>
          </a:xfrm>
          <a:prstGeom prst="rect">
            <a:avLst/>
          </a:prstGeom>
          <a:noFill/>
          <a:ln>
            <a:solidFill>
              <a:srgbClr val="967B44"/>
            </a:solidFill>
          </a:ln>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Cluster score : 0.268</a:t>
            </a:r>
            <a:endParaRPr lang="en-GB" altLang="en-US"/>
          </a:p>
        </p:txBody>
      </p:sp>
      <p:cxnSp>
        <p:nvCxnSpPr>
          <p:cNvPr id="10" name="Straight Arrow Connector 9">
            <a:extLst>
              <a:ext uri="{FF2B5EF4-FFF2-40B4-BE49-F238E27FC236}">
                <a16:creationId xmlns:a16="http://schemas.microsoft.com/office/drawing/2014/main" id="{F90E27B0-D846-16E3-6A2F-4B6F8D29FB21}"/>
              </a:ext>
            </a:extLst>
          </p:cNvPr>
          <p:cNvCxnSpPr>
            <a:cxnSpLocks/>
          </p:cNvCxnSpPr>
          <p:nvPr/>
        </p:nvCxnSpPr>
        <p:spPr>
          <a:xfrm flipH="1" flipV="1">
            <a:off x="8852746" y="5131929"/>
            <a:ext cx="611294" cy="58307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11" name="TextBox 10">
            <a:extLst>
              <a:ext uri="{FF2B5EF4-FFF2-40B4-BE49-F238E27FC236}">
                <a16:creationId xmlns:a16="http://schemas.microsoft.com/office/drawing/2014/main" id="{26E79A7C-9794-80F5-44A4-F8F731DCA983}"/>
              </a:ext>
            </a:extLst>
          </p:cNvPr>
          <p:cNvSpPr txBox="1"/>
          <p:nvPr/>
        </p:nvSpPr>
        <p:spPr>
          <a:xfrm>
            <a:off x="8049544" y="5929122"/>
            <a:ext cx="3196075" cy="52322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Graph of consumption rate according to time (x: Timeline, y: Consumption)</a:t>
            </a:r>
            <a:endParaRPr lang="en-GB" altLang="en-US"/>
          </a:p>
        </p:txBody>
      </p:sp>
      <p:grpSp>
        <p:nvGrpSpPr>
          <p:cNvPr id="35" name="Group 34">
            <a:extLst>
              <a:ext uri="{FF2B5EF4-FFF2-40B4-BE49-F238E27FC236}">
                <a16:creationId xmlns:a16="http://schemas.microsoft.com/office/drawing/2014/main" id="{89FD3A87-D110-E4B0-0F16-4409E53D1A8B}"/>
              </a:ext>
            </a:extLst>
          </p:cNvPr>
          <p:cNvGrpSpPr/>
          <p:nvPr/>
        </p:nvGrpSpPr>
        <p:grpSpPr>
          <a:xfrm>
            <a:off x="1213978" y="3368040"/>
            <a:ext cx="2695223" cy="1447800"/>
            <a:chOff x="1213978" y="3368040"/>
            <a:chExt cx="2695223" cy="1447800"/>
          </a:xfrm>
        </p:grpSpPr>
        <p:grpSp>
          <p:nvGrpSpPr>
            <p:cNvPr id="32" name="Group 31">
              <a:extLst>
                <a:ext uri="{FF2B5EF4-FFF2-40B4-BE49-F238E27FC236}">
                  <a16:creationId xmlns:a16="http://schemas.microsoft.com/office/drawing/2014/main" id="{A797CC28-3952-8B9A-9A96-7F9C85A4AA11}"/>
                </a:ext>
              </a:extLst>
            </p:cNvPr>
            <p:cNvGrpSpPr/>
            <p:nvPr/>
          </p:nvGrpSpPr>
          <p:grpSpPr>
            <a:xfrm>
              <a:off x="1213978" y="3368040"/>
              <a:ext cx="2641742" cy="1447800"/>
              <a:chOff x="1137778" y="2743200"/>
              <a:chExt cx="2641742" cy="1447800"/>
            </a:xfrm>
          </p:grpSpPr>
          <p:grpSp>
            <p:nvGrpSpPr>
              <p:cNvPr id="27" name="Group 26">
                <a:extLst>
                  <a:ext uri="{FF2B5EF4-FFF2-40B4-BE49-F238E27FC236}">
                    <a16:creationId xmlns:a16="http://schemas.microsoft.com/office/drawing/2014/main" id="{9FDACF76-F48D-6606-FF19-18CD424A9974}"/>
                  </a:ext>
                </a:extLst>
              </p:cNvPr>
              <p:cNvGrpSpPr/>
              <p:nvPr/>
            </p:nvGrpSpPr>
            <p:grpSpPr>
              <a:xfrm>
                <a:off x="1137778" y="2743200"/>
                <a:ext cx="2641742" cy="1447800"/>
                <a:chOff x="421498" y="1676400"/>
                <a:chExt cx="3111924" cy="1447800"/>
              </a:xfrm>
            </p:grpSpPr>
            <p:sp>
              <p:nvSpPr>
                <p:cNvPr id="19" name="Rectangle 18">
                  <a:extLst>
                    <a:ext uri="{FF2B5EF4-FFF2-40B4-BE49-F238E27FC236}">
                      <a16:creationId xmlns:a16="http://schemas.microsoft.com/office/drawing/2014/main" id="{CCD72638-37B4-627C-3F8A-3BCCC00FDD66}"/>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935D2C1-9453-7B66-7CE0-FFA1A395E6D3}"/>
                    </a:ext>
                  </a:extLst>
                </p:cNvPr>
                <p:cNvSpPr/>
                <p:nvPr/>
              </p:nvSpPr>
              <p:spPr>
                <a:xfrm>
                  <a:off x="423333" y="1682045"/>
                  <a:ext cx="3110089" cy="144215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A2F993B-076F-5FC6-CC02-E1CE1D5C8C8C}"/>
                  </a:ext>
                </a:extLst>
              </p:cNvPr>
              <p:cNvGrpSpPr/>
              <p:nvPr/>
            </p:nvGrpSpPr>
            <p:grpSpPr>
              <a:xfrm>
                <a:off x="1392204" y="3279055"/>
                <a:ext cx="2200485" cy="307777"/>
                <a:chOff x="1163604" y="2334175"/>
                <a:chExt cx="2200485" cy="307777"/>
              </a:xfrm>
            </p:grpSpPr>
            <p:sp>
              <p:nvSpPr>
                <p:cNvPr id="21" name="TextBox 20">
                  <a:extLst>
                    <a:ext uri="{FF2B5EF4-FFF2-40B4-BE49-F238E27FC236}">
                      <a16:creationId xmlns:a16="http://schemas.microsoft.com/office/drawing/2014/main" id="{56D80E0D-8DDB-DC7E-28E3-7F77F92CAC34}"/>
                    </a:ext>
                  </a:extLst>
                </p:cNvPr>
                <p:cNvSpPr txBox="1"/>
                <p:nvPr/>
              </p:nvSpPr>
              <p:spPr>
                <a:xfrm>
                  <a:off x="1529646" y="2334175"/>
                  <a:ext cx="183444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Temporal Clustering</a:t>
                  </a:r>
                </a:p>
              </p:txBody>
            </p:sp>
            <p:sp>
              <p:nvSpPr>
                <p:cNvPr id="22" name="Google Shape;70;p8">
                  <a:extLst>
                    <a:ext uri="{FF2B5EF4-FFF2-40B4-BE49-F238E27FC236}">
                      <a16:creationId xmlns:a16="http://schemas.microsoft.com/office/drawing/2014/main" id="{B0B4471E-4156-CC09-F753-9B3FFC20F73D}"/>
                    </a:ext>
                  </a:extLst>
                </p:cNvPr>
                <p:cNvSpPr/>
                <p:nvPr/>
              </p:nvSpPr>
              <p:spPr>
                <a:xfrm>
                  <a:off x="1163604" y="235413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sp>
          <p:nvSpPr>
            <p:cNvPr id="16" name="TextBox 15">
              <a:extLst>
                <a:ext uri="{FF2B5EF4-FFF2-40B4-BE49-F238E27FC236}">
                  <a16:creationId xmlns:a16="http://schemas.microsoft.com/office/drawing/2014/main" id="{EBFF726B-4E5D-9239-2370-067C0E46C274}"/>
                </a:ext>
              </a:extLst>
            </p:cNvPr>
            <p:cNvSpPr txBox="1"/>
            <p:nvPr/>
          </p:nvSpPr>
          <p:spPr>
            <a:xfrm>
              <a:off x="1369202" y="339476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solidFill>
                    <a:schemeClr val="bg1"/>
                  </a:solidFill>
                </a:rPr>
                <a:t>Select cluster techniques</a:t>
              </a:r>
              <a:endParaRPr lang="en-GB" altLang="en-US">
                <a:solidFill>
                  <a:schemeClr val="bg1"/>
                </a:solidFill>
              </a:endParaRPr>
            </a:p>
          </p:txBody>
        </p:sp>
      </p:grpSp>
      <p:sp>
        <p:nvSpPr>
          <p:cNvPr id="20" name="Rectangle 19">
            <a:extLst>
              <a:ext uri="{FF2B5EF4-FFF2-40B4-BE49-F238E27FC236}">
                <a16:creationId xmlns:a16="http://schemas.microsoft.com/office/drawing/2014/main" id="{84465498-EB03-68FB-3C14-3128B6846A4A}"/>
              </a:ext>
            </a:extLst>
          </p:cNvPr>
          <p:cNvSpPr/>
          <p:nvPr/>
        </p:nvSpPr>
        <p:spPr>
          <a:xfrm>
            <a:off x="294640" y="254000"/>
            <a:ext cx="2550160" cy="343252"/>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6D2ABCE-E3CA-162A-9171-3FD33102E69B}"/>
              </a:ext>
            </a:extLst>
          </p:cNvPr>
          <p:cNvSpPr txBox="1"/>
          <p:nvPr/>
        </p:nvSpPr>
        <p:spPr>
          <a:xfrm>
            <a:off x="328400" y="236393"/>
            <a:ext cx="2503025" cy="375650"/>
          </a:xfrm>
          <a:prstGeom prst="rect">
            <a:avLst/>
          </a:prstGeom>
          <a:noFill/>
        </p:spPr>
        <p:txBody>
          <a:bodyPr wrap="square">
            <a:spAutoFit/>
          </a:bodyPr>
          <a:lstStyle/>
          <a:p>
            <a:r>
              <a:rPr kumimoji="0" lang="en-GB" sz="1800" i="0" u="none" strike="noStrike" kern="1200" cap="none" spc="0" normalizeH="0" baseline="0" noProof="0">
                <a:ln>
                  <a:noFill/>
                </a:ln>
                <a:solidFill>
                  <a:schemeClr val="bg1"/>
                </a:solidFill>
                <a:effectLst/>
                <a:uLnTx/>
                <a:uFillTx/>
                <a:latin typeface="Georgia" panose="02040502050405020303" pitchFamily="18" charset="0"/>
                <a:ea typeface="+mn-ea"/>
                <a:cs typeface="Arial" panose="020B0604020202020204" pitchFamily="34" charset="0"/>
              </a:rPr>
              <a:t>Time Series Clustering </a:t>
            </a:r>
            <a:endParaRPr lang="en-US">
              <a:solidFill>
                <a:schemeClr val="bg1"/>
              </a:solidFill>
            </a:endParaRPr>
          </a:p>
        </p:txBody>
      </p:sp>
      <p:sp>
        <p:nvSpPr>
          <p:cNvPr id="28" name="Rectangle 27">
            <a:extLst>
              <a:ext uri="{FF2B5EF4-FFF2-40B4-BE49-F238E27FC236}">
                <a16:creationId xmlns:a16="http://schemas.microsoft.com/office/drawing/2014/main" id="{7252403A-E4DB-1EEC-895A-E99E9F7176D0}"/>
              </a:ext>
            </a:extLst>
          </p:cNvPr>
          <p:cNvSpPr/>
          <p:nvPr/>
        </p:nvSpPr>
        <p:spPr>
          <a:xfrm>
            <a:off x="773576" y="1209605"/>
            <a:ext cx="10275424" cy="144215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68F24F2C-20FA-C30D-FA1F-2D75BEFB3652}"/>
              </a:ext>
            </a:extLst>
          </p:cNvPr>
          <p:cNvPicPr>
            <a:picLocks noChangeAspect="1"/>
          </p:cNvPicPr>
          <p:nvPr/>
        </p:nvPicPr>
        <p:blipFill>
          <a:blip r:embed="rId6"/>
          <a:stretch>
            <a:fillRect/>
          </a:stretch>
        </p:blipFill>
        <p:spPr>
          <a:xfrm>
            <a:off x="5105400" y="1234439"/>
            <a:ext cx="4846320" cy="1375557"/>
          </a:xfrm>
          <a:prstGeom prst="rect">
            <a:avLst/>
          </a:prstGeom>
        </p:spPr>
      </p:pic>
      <p:sp>
        <p:nvSpPr>
          <p:cNvPr id="36" name="TextBox 35">
            <a:extLst>
              <a:ext uri="{FF2B5EF4-FFF2-40B4-BE49-F238E27FC236}">
                <a16:creationId xmlns:a16="http://schemas.microsoft.com/office/drawing/2014/main" id="{06ED3C13-CFCB-DED8-F941-A401D5FBCB0A}"/>
              </a:ext>
            </a:extLst>
          </p:cNvPr>
          <p:cNvSpPr txBox="1"/>
          <p:nvPr/>
        </p:nvSpPr>
        <p:spPr>
          <a:xfrm>
            <a:off x="893516" y="1555242"/>
            <a:ext cx="3196075" cy="52322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Overall trend of household consumption</a:t>
            </a:r>
            <a:endParaRPr lang="en-GB" altLang="en-US"/>
          </a:p>
        </p:txBody>
      </p:sp>
      <p:sp>
        <p:nvSpPr>
          <p:cNvPr id="39" name="Rectangle 38">
            <a:extLst>
              <a:ext uri="{FF2B5EF4-FFF2-40B4-BE49-F238E27FC236}">
                <a16:creationId xmlns:a16="http://schemas.microsoft.com/office/drawing/2014/main" id="{9F73E80A-9604-5C97-FB95-4ED16D29E246}"/>
              </a:ext>
            </a:extLst>
          </p:cNvPr>
          <p:cNvSpPr/>
          <p:nvPr/>
        </p:nvSpPr>
        <p:spPr>
          <a:xfrm>
            <a:off x="2866148" y="254644"/>
            <a:ext cx="2678125" cy="34724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1EC5F1A-1BC9-B22F-FFB5-531C25355B6C}"/>
              </a:ext>
            </a:extLst>
          </p:cNvPr>
          <p:cNvSpPr txBox="1"/>
          <p:nvPr/>
        </p:nvSpPr>
        <p:spPr>
          <a:xfrm>
            <a:off x="2888335" y="266218"/>
            <a:ext cx="2690663" cy="369332"/>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Time Series forecasting</a:t>
            </a:r>
            <a:endParaRPr lang="en-US">
              <a:solidFill>
                <a:srgbClr val="967B44"/>
              </a:solidFill>
            </a:endParaRPr>
          </a:p>
        </p:txBody>
      </p:sp>
      <p:cxnSp>
        <p:nvCxnSpPr>
          <p:cNvPr id="7" name="Straight Arrow Connector 6">
            <a:extLst>
              <a:ext uri="{FF2B5EF4-FFF2-40B4-BE49-F238E27FC236}">
                <a16:creationId xmlns:a16="http://schemas.microsoft.com/office/drawing/2014/main" id="{B9607C52-56EA-2360-C206-ACE207B97A84}"/>
              </a:ext>
            </a:extLst>
          </p:cNvPr>
          <p:cNvCxnSpPr>
            <a:cxnSpLocks/>
          </p:cNvCxnSpPr>
          <p:nvPr/>
        </p:nvCxnSpPr>
        <p:spPr>
          <a:xfrm>
            <a:off x="-1819204" y="3474720"/>
            <a:ext cx="2870764" cy="441960"/>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13" name="TextBox 12">
            <a:extLst>
              <a:ext uri="{FF2B5EF4-FFF2-40B4-BE49-F238E27FC236}">
                <a16:creationId xmlns:a16="http://schemas.microsoft.com/office/drawing/2014/main" id="{1C371C3C-FB52-53AD-5DB1-82BEEC8B892A}"/>
              </a:ext>
            </a:extLst>
          </p:cNvPr>
          <p:cNvSpPr txBox="1"/>
          <p:nvPr/>
        </p:nvSpPr>
        <p:spPr>
          <a:xfrm>
            <a:off x="-4547164" y="2393442"/>
            <a:ext cx="3196075"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Add</a:t>
            </a:r>
            <a:endParaRPr lang="en-GB" altLang="en-US"/>
          </a:p>
        </p:txBody>
      </p:sp>
    </p:spTree>
    <p:extLst>
      <p:ext uri="{BB962C8B-B14F-4D97-AF65-F5344CB8AC3E}">
        <p14:creationId xmlns:p14="http://schemas.microsoft.com/office/powerpoint/2010/main" val="193083050"/>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0E101-EA83-3DDD-AAB6-ADB692CEEA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195F91-AFE8-F93C-0A87-694DDA1AD75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1CF812C-35EF-62F7-8817-F5758B50AA36}"/>
              </a:ext>
            </a:extLst>
          </p:cNvPr>
          <p:cNvPicPr>
            <a:picLocks noChangeAspect="1"/>
          </p:cNvPicPr>
          <p:nvPr/>
        </p:nvPicPr>
        <p:blipFill>
          <a:blip r:embed="rId2"/>
          <a:stretch>
            <a:fillRect/>
          </a:stretch>
        </p:blipFill>
        <p:spPr>
          <a:xfrm>
            <a:off x="0" y="87584"/>
            <a:ext cx="12192000" cy="6682832"/>
          </a:xfrm>
          <a:prstGeom prst="rect">
            <a:avLst/>
          </a:prstGeom>
        </p:spPr>
      </p:pic>
    </p:spTree>
    <p:extLst>
      <p:ext uri="{BB962C8B-B14F-4D97-AF65-F5344CB8AC3E}">
        <p14:creationId xmlns:p14="http://schemas.microsoft.com/office/powerpoint/2010/main" val="3706234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11AF28-27B1-5AA0-E61C-526C08EB6761}"/>
              </a:ext>
            </a:extLst>
          </p:cNvPr>
          <p:cNvPicPr>
            <a:picLocks noChangeAspect="1"/>
          </p:cNvPicPr>
          <p:nvPr/>
        </p:nvPicPr>
        <p:blipFill>
          <a:blip r:embed="rId3"/>
          <a:stretch>
            <a:fillRect/>
          </a:stretch>
        </p:blipFill>
        <p:spPr>
          <a:xfrm>
            <a:off x="6457244" y="4112574"/>
            <a:ext cx="4783559" cy="1735070"/>
          </a:xfrm>
          <a:prstGeom prst="rect">
            <a:avLst/>
          </a:prstGeom>
        </p:spPr>
      </p:pic>
      <p:sp>
        <p:nvSpPr>
          <p:cNvPr id="17" name="Rectangle 16">
            <a:extLst>
              <a:ext uri="{FF2B5EF4-FFF2-40B4-BE49-F238E27FC236}">
                <a16:creationId xmlns:a16="http://schemas.microsoft.com/office/drawing/2014/main" id="{9D77FF2B-BEAD-0283-B75D-CC5FBD0505A3}"/>
              </a:ext>
            </a:extLst>
          </p:cNvPr>
          <p:cNvSpPr/>
          <p:nvPr/>
        </p:nvSpPr>
        <p:spPr>
          <a:xfrm>
            <a:off x="293511" y="598310"/>
            <a:ext cx="10950222"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
            <a:extLst>
              <a:ext uri="{FF2B5EF4-FFF2-40B4-BE49-F238E27FC236}">
                <a16:creationId xmlns:a16="http://schemas.microsoft.com/office/drawing/2014/main" id="{DB9B61DA-E90F-B5C2-DE84-2F8B167DFDF6}"/>
              </a:ext>
            </a:extLst>
          </p:cNvPr>
          <p:cNvSpPr txBox="1">
            <a:spLocks/>
          </p:cNvSpPr>
          <p:nvPr/>
        </p:nvSpPr>
        <p:spPr>
          <a:xfrm>
            <a:off x="455391" y="764633"/>
            <a:ext cx="6679473" cy="350109"/>
          </a:xfrm>
          <a:prstGeom prst="rect">
            <a:avLst/>
          </a:prstGeom>
        </p:spPr>
        <p:txBody>
          <a:bodyPr anchor="ctr"/>
          <a:lstStyle>
            <a:lvl1pPr marL="192881" indent="-192881" algn="l" defTabSz="514350" rtl="0" eaLnBrk="1" latinLnBrk="0" hangingPunct="1">
              <a:spcBef>
                <a:spcPct val="20000"/>
              </a:spcBef>
              <a:buFont typeface="Arial" pitchFamily="34" charset="0"/>
              <a:buNone/>
              <a:defRPr sz="1800" b="1" kern="1200">
                <a:solidFill>
                  <a:schemeClr val="bg1"/>
                </a:solidFill>
                <a:latin typeface="Georgia" panose="02040502050405020303" pitchFamily="18" charset="0"/>
                <a:ea typeface="+mn-ea"/>
                <a:cs typeface="Arial" panose="020B0604020202020204" pitchFamily="34" charset="0"/>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Lucida Sans" pitchFamily="34" charset="0"/>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Lucida Sans" pitchFamily="34" charset="0"/>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92881" marR="0" lvl="0" indent="-192881" algn="l" defTabSz="514350" rtl="0" eaLnBrk="1" fontAlgn="auto" latinLnBrk="0" hangingPunct="1">
              <a:lnSpc>
                <a:spcPct val="100000"/>
              </a:lnSpc>
              <a:spcBef>
                <a:spcPct val="20000"/>
              </a:spcBef>
              <a:spcAft>
                <a:spcPts val="0"/>
              </a:spcAft>
              <a:buClrTx/>
              <a:buSzTx/>
              <a:buFont typeface="Arial" pitchFamily="34" charset="0"/>
              <a:buNone/>
              <a:tabLst/>
              <a:defRPr/>
            </a:pPr>
            <a:r>
              <a:rPr lang="en-GB">
                <a:solidFill>
                  <a:schemeClr val="tx1"/>
                </a:solidFill>
              </a:rPr>
              <a:t>Cluster of consumption pattern by area</a:t>
            </a:r>
            <a:endParaRPr kumimoji="0" lang="en-GB" sz="1800" b="1" i="0" u="none" strike="noStrike" kern="1200" cap="none" spc="0" normalizeH="0" baseline="0" noProof="0">
              <a:ln>
                <a:noFill/>
              </a:ln>
              <a:solidFill>
                <a:schemeClr val="tx1"/>
              </a:solidFill>
              <a:effectLst/>
              <a:uLnTx/>
              <a:uFillTx/>
              <a:latin typeface="Georgia" panose="02040502050405020303" pitchFamily="18" charset="0"/>
              <a:ea typeface="+mn-ea"/>
              <a:cs typeface="Arial" panose="020B0604020202020204" pitchFamily="34" charset="0"/>
            </a:endParaRPr>
          </a:p>
        </p:txBody>
      </p:sp>
      <p:sp>
        <p:nvSpPr>
          <p:cNvPr id="20" name="Rectangle 19">
            <a:extLst>
              <a:ext uri="{FF2B5EF4-FFF2-40B4-BE49-F238E27FC236}">
                <a16:creationId xmlns:a16="http://schemas.microsoft.com/office/drawing/2014/main" id="{84465498-EB03-68FB-3C14-3128B6846A4A}"/>
              </a:ext>
            </a:extLst>
          </p:cNvPr>
          <p:cNvSpPr/>
          <p:nvPr/>
        </p:nvSpPr>
        <p:spPr>
          <a:xfrm>
            <a:off x="294640" y="254000"/>
            <a:ext cx="2550160" cy="34325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6D2ABCE-E3CA-162A-9171-3FD33102E69B}"/>
              </a:ext>
            </a:extLst>
          </p:cNvPr>
          <p:cNvSpPr txBox="1"/>
          <p:nvPr/>
        </p:nvSpPr>
        <p:spPr>
          <a:xfrm>
            <a:off x="328400" y="236393"/>
            <a:ext cx="2503025" cy="375650"/>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Time Series Clustering </a:t>
            </a:r>
            <a:endParaRPr lang="en-US">
              <a:solidFill>
                <a:srgbClr val="967B44"/>
              </a:solidFill>
            </a:endParaRPr>
          </a:p>
        </p:txBody>
      </p:sp>
      <p:sp>
        <p:nvSpPr>
          <p:cNvPr id="39" name="Rectangle 38">
            <a:extLst>
              <a:ext uri="{FF2B5EF4-FFF2-40B4-BE49-F238E27FC236}">
                <a16:creationId xmlns:a16="http://schemas.microsoft.com/office/drawing/2014/main" id="{9F73E80A-9604-5C97-FB95-4ED16D29E246}"/>
              </a:ext>
            </a:extLst>
          </p:cNvPr>
          <p:cNvSpPr/>
          <p:nvPr/>
        </p:nvSpPr>
        <p:spPr>
          <a:xfrm>
            <a:off x="2866148" y="254644"/>
            <a:ext cx="2678125" cy="34724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1EC5F1A-1BC9-B22F-FFB5-531C25355B6C}"/>
              </a:ext>
            </a:extLst>
          </p:cNvPr>
          <p:cNvSpPr txBox="1"/>
          <p:nvPr/>
        </p:nvSpPr>
        <p:spPr>
          <a:xfrm>
            <a:off x="2888335" y="266218"/>
            <a:ext cx="2690663" cy="369332"/>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Time Series Forecasting</a:t>
            </a:r>
            <a:endParaRPr lang="en-US">
              <a:solidFill>
                <a:srgbClr val="967B44"/>
              </a:solidFill>
            </a:endParaRPr>
          </a:p>
        </p:txBody>
      </p:sp>
      <p:pic>
        <p:nvPicPr>
          <p:cNvPr id="3" name="Picture 2">
            <a:extLst>
              <a:ext uri="{FF2B5EF4-FFF2-40B4-BE49-F238E27FC236}">
                <a16:creationId xmlns:a16="http://schemas.microsoft.com/office/drawing/2014/main" id="{61900526-39E7-F642-4DB8-601FC5A4F8F8}"/>
              </a:ext>
            </a:extLst>
          </p:cNvPr>
          <p:cNvPicPr>
            <a:picLocks noChangeAspect="1"/>
          </p:cNvPicPr>
          <p:nvPr/>
        </p:nvPicPr>
        <p:blipFill>
          <a:blip r:embed="rId4"/>
          <a:stretch>
            <a:fillRect/>
          </a:stretch>
        </p:blipFill>
        <p:spPr>
          <a:xfrm>
            <a:off x="5917909" y="918474"/>
            <a:ext cx="4950718" cy="3113483"/>
          </a:xfrm>
          <a:prstGeom prst="rect">
            <a:avLst/>
          </a:prstGeom>
        </p:spPr>
      </p:pic>
      <p:grpSp>
        <p:nvGrpSpPr>
          <p:cNvPr id="34" name="Group 33">
            <a:extLst>
              <a:ext uri="{FF2B5EF4-FFF2-40B4-BE49-F238E27FC236}">
                <a16:creationId xmlns:a16="http://schemas.microsoft.com/office/drawing/2014/main" id="{BB77A98D-FBE7-C2E1-9F01-4D1A65E1AC9F}"/>
              </a:ext>
            </a:extLst>
          </p:cNvPr>
          <p:cNvGrpSpPr/>
          <p:nvPr/>
        </p:nvGrpSpPr>
        <p:grpSpPr>
          <a:xfrm>
            <a:off x="954898" y="2057400"/>
            <a:ext cx="2695223" cy="1630680"/>
            <a:chOff x="954898" y="2057400"/>
            <a:chExt cx="2695223" cy="1630680"/>
          </a:xfrm>
        </p:grpSpPr>
        <p:grpSp>
          <p:nvGrpSpPr>
            <p:cNvPr id="13" name="Group 12">
              <a:extLst>
                <a:ext uri="{FF2B5EF4-FFF2-40B4-BE49-F238E27FC236}">
                  <a16:creationId xmlns:a16="http://schemas.microsoft.com/office/drawing/2014/main" id="{1C303C4F-E10E-2788-4779-6A96832359B7}"/>
                </a:ext>
              </a:extLst>
            </p:cNvPr>
            <p:cNvGrpSpPr/>
            <p:nvPr/>
          </p:nvGrpSpPr>
          <p:grpSpPr>
            <a:xfrm>
              <a:off x="954898" y="2057400"/>
              <a:ext cx="2641742" cy="1630680"/>
              <a:chOff x="421498" y="1676400"/>
              <a:chExt cx="3111924" cy="1630680"/>
            </a:xfrm>
          </p:grpSpPr>
          <p:sp>
            <p:nvSpPr>
              <p:cNvPr id="30" name="Rectangle 29">
                <a:extLst>
                  <a:ext uri="{FF2B5EF4-FFF2-40B4-BE49-F238E27FC236}">
                    <a16:creationId xmlns:a16="http://schemas.microsoft.com/office/drawing/2014/main" id="{5A0FF898-E418-250E-B81B-828172B593A2}"/>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D7F32C7-B496-54F2-583C-EAB40B3AEAC0}"/>
                  </a:ext>
                </a:extLst>
              </p:cNvPr>
              <p:cNvSpPr/>
              <p:nvPr/>
            </p:nvSpPr>
            <p:spPr>
              <a:xfrm>
                <a:off x="423333" y="1682045"/>
                <a:ext cx="3110089" cy="162503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86CC1025-8348-1110-E4CF-52F99730BD2E}"/>
                </a:ext>
              </a:extLst>
            </p:cNvPr>
            <p:cNvSpPr txBox="1"/>
            <p:nvPr/>
          </p:nvSpPr>
          <p:spPr>
            <a:xfrm>
              <a:off x="1575366" y="2593255"/>
              <a:ext cx="1834443" cy="89255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K-Mean</a:t>
              </a:r>
            </a:p>
            <a:p>
              <a:r>
                <a:rPr lang="en-US" altLang="en-US" err="1"/>
                <a:t>Hierachical</a:t>
              </a:r>
              <a:endParaRPr lang="en-US" altLang="en-US"/>
            </a:p>
            <a:p>
              <a:r>
                <a:rPr lang="en-US" altLang="en-US"/>
                <a:t>LDA</a:t>
              </a:r>
              <a:endParaRPr lang="en-GB" altLang="en-US"/>
            </a:p>
          </p:txBody>
        </p:sp>
        <p:sp>
          <p:nvSpPr>
            <p:cNvPr id="28" name="Google Shape;70;p8">
              <a:extLst>
                <a:ext uri="{FF2B5EF4-FFF2-40B4-BE49-F238E27FC236}">
                  <a16:creationId xmlns:a16="http://schemas.microsoft.com/office/drawing/2014/main" id="{2D168D92-9D87-49EA-52C8-8E4279227F65}"/>
                </a:ext>
              </a:extLst>
            </p:cNvPr>
            <p:cNvSpPr/>
            <p:nvPr/>
          </p:nvSpPr>
          <p:spPr>
            <a:xfrm>
              <a:off x="1201704" y="261321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9" name="Google Shape;70;p8">
              <a:extLst>
                <a:ext uri="{FF2B5EF4-FFF2-40B4-BE49-F238E27FC236}">
                  <a16:creationId xmlns:a16="http://schemas.microsoft.com/office/drawing/2014/main" id="{D646CECC-F51F-0123-742D-F4F465222B26}"/>
                </a:ext>
              </a:extLst>
            </p:cNvPr>
            <p:cNvSpPr/>
            <p:nvPr/>
          </p:nvSpPr>
          <p:spPr>
            <a:xfrm>
              <a:off x="1201704" y="2925634"/>
              <a:ext cx="253938" cy="247956"/>
            </a:xfrm>
            <a:prstGeom prst="ellipse">
              <a:avLst/>
            </a:prstGeom>
            <a:solidFill>
              <a:srgbClr val="967B44"/>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12" name="TextBox 11">
              <a:extLst>
                <a:ext uri="{FF2B5EF4-FFF2-40B4-BE49-F238E27FC236}">
                  <a16:creationId xmlns:a16="http://schemas.microsoft.com/office/drawing/2014/main" id="{52844D4A-3622-2C92-EE65-079F827DD557}"/>
                </a:ext>
              </a:extLst>
            </p:cNvPr>
            <p:cNvSpPr txBox="1"/>
            <p:nvPr/>
          </p:nvSpPr>
          <p:spPr>
            <a:xfrm>
              <a:off x="1110122" y="208412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solidFill>
                    <a:schemeClr val="bg1"/>
                  </a:solidFill>
                </a:rPr>
                <a:t>Select cluster techniques</a:t>
              </a:r>
              <a:endParaRPr lang="en-GB" altLang="en-US">
                <a:solidFill>
                  <a:schemeClr val="bg1"/>
                </a:solidFill>
              </a:endParaRPr>
            </a:p>
          </p:txBody>
        </p:sp>
        <p:sp>
          <p:nvSpPr>
            <p:cNvPr id="33" name="Google Shape;70;p8">
              <a:extLst>
                <a:ext uri="{FF2B5EF4-FFF2-40B4-BE49-F238E27FC236}">
                  <a16:creationId xmlns:a16="http://schemas.microsoft.com/office/drawing/2014/main" id="{A6307FAB-1591-DDC5-1C92-219400D9D63A}"/>
                </a:ext>
              </a:extLst>
            </p:cNvPr>
            <p:cNvSpPr/>
            <p:nvPr/>
          </p:nvSpPr>
          <p:spPr>
            <a:xfrm>
              <a:off x="1201704" y="325329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nvGrpSpPr>
          <p:cNvPr id="36" name="Group 35">
            <a:extLst>
              <a:ext uri="{FF2B5EF4-FFF2-40B4-BE49-F238E27FC236}">
                <a16:creationId xmlns:a16="http://schemas.microsoft.com/office/drawing/2014/main" id="{31E1B6C9-1935-4B91-E960-7145DFF49163}"/>
              </a:ext>
            </a:extLst>
          </p:cNvPr>
          <p:cNvGrpSpPr/>
          <p:nvPr/>
        </p:nvGrpSpPr>
        <p:grpSpPr>
          <a:xfrm>
            <a:off x="407387" y="4219222"/>
            <a:ext cx="2695223" cy="1630680"/>
            <a:chOff x="954898" y="2057400"/>
            <a:chExt cx="2695223" cy="1630680"/>
          </a:xfrm>
        </p:grpSpPr>
        <p:grpSp>
          <p:nvGrpSpPr>
            <p:cNvPr id="37" name="Group 36">
              <a:extLst>
                <a:ext uri="{FF2B5EF4-FFF2-40B4-BE49-F238E27FC236}">
                  <a16:creationId xmlns:a16="http://schemas.microsoft.com/office/drawing/2014/main" id="{7E674BFD-B838-CC9C-3B7A-23F77E442DA1}"/>
                </a:ext>
              </a:extLst>
            </p:cNvPr>
            <p:cNvGrpSpPr/>
            <p:nvPr/>
          </p:nvGrpSpPr>
          <p:grpSpPr>
            <a:xfrm>
              <a:off x="954898" y="2057400"/>
              <a:ext cx="2641742" cy="1630680"/>
              <a:chOff x="421498" y="1676400"/>
              <a:chExt cx="3111924" cy="1630680"/>
            </a:xfrm>
          </p:grpSpPr>
          <p:sp>
            <p:nvSpPr>
              <p:cNvPr id="45" name="Rectangle 44">
                <a:extLst>
                  <a:ext uri="{FF2B5EF4-FFF2-40B4-BE49-F238E27FC236}">
                    <a16:creationId xmlns:a16="http://schemas.microsoft.com/office/drawing/2014/main" id="{7952AFD5-5B90-809B-077A-4911B2408E35}"/>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345E6E3-6FDC-484B-1F8F-33A6A35AB53B}"/>
                  </a:ext>
                </a:extLst>
              </p:cNvPr>
              <p:cNvSpPr/>
              <p:nvPr/>
            </p:nvSpPr>
            <p:spPr>
              <a:xfrm>
                <a:off x="423333" y="1682045"/>
                <a:ext cx="3110089" cy="162503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41B0E02B-798F-CFE8-257E-9821C9ADC222}"/>
                </a:ext>
              </a:extLst>
            </p:cNvPr>
            <p:cNvSpPr txBox="1"/>
            <p:nvPr/>
          </p:nvSpPr>
          <p:spPr>
            <a:xfrm>
              <a:off x="1157677" y="2559389"/>
              <a:ext cx="183444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K = </a:t>
              </a:r>
              <a:endParaRPr lang="en-GB" altLang="en-US"/>
            </a:p>
          </p:txBody>
        </p:sp>
        <p:sp>
          <p:nvSpPr>
            <p:cNvPr id="43" name="TextBox 42">
              <a:extLst>
                <a:ext uri="{FF2B5EF4-FFF2-40B4-BE49-F238E27FC236}">
                  <a16:creationId xmlns:a16="http://schemas.microsoft.com/office/drawing/2014/main" id="{437013EA-E435-7076-3493-6DC03D6F2DA4}"/>
                </a:ext>
              </a:extLst>
            </p:cNvPr>
            <p:cNvSpPr txBox="1"/>
            <p:nvPr/>
          </p:nvSpPr>
          <p:spPr>
            <a:xfrm>
              <a:off x="1110122" y="208412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solidFill>
                    <a:schemeClr val="bg1"/>
                  </a:solidFill>
                </a:rPr>
                <a:t>K-Mean Parameter tuning</a:t>
              </a:r>
              <a:endParaRPr lang="en-GB" altLang="en-US">
                <a:solidFill>
                  <a:schemeClr val="bg1"/>
                </a:solidFill>
              </a:endParaRPr>
            </a:p>
          </p:txBody>
        </p:sp>
      </p:grpSp>
      <p:cxnSp>
        <p:nvCxnSpPr>
          <p:cNvPr id="47" name="Straight Arrow Connector 46">
            <a:extLst>
              <a:ext uri="{FF2B5EF4-FFF2-40B4-BE49-F238E27FC236}">
                <a16:creationId xmlns:a16="http://schemas.microsoft.com/office/drawing/2014/main" id="{5A4FE8BE-0E30-4BE7-B192-E4E50AA40D74}"/>
              </a:ext>
            </a:extLst>
          </p:cNvPr>
          <p:cNvCxnSpPr>
            <a:cxnSpLocks/>
            <a:stCxn id="28" idx="3"/>
          </p:cNvCxnSpPr>
          <p:nvPr/>
        </p:nvCxnSpPr>
        <p:spPr>
          <a:xfrm flipH="1">
            <a:off x="767644" y="2824858"/>
            <a:ext cx="471248" cy="125043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52" name="Rectangle 51">
            <a:extLst>
              <a:ext uri="{FF2B5EF4-FFF2-40B4-BE49-F238E27FC236}">
                <a16:creationId xmlns:a16="http://schemas.microsoft.com/office/drawing/2014/main" id="{86CE0788-62A1-419B-2714-8458008F5812}"/>
              </a:ext>
            </a:extLst>
          </p:cNvPr>
          <p:cNvSpPr/>
          <p:nvPr/>
        </p:nvSpPr>
        <p:spPr>
          <a:xfrm>
            <a:off x="1061155" y="4684888"/>
            <a:ext cx="903111" cy="304801"/>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A9A59662-2675-D2D8-2B5F-F93E3BBB02EE}"/>
              </a:ext>
            </a:extLst>
          </p:cNvPr>
          <p:cNvSpPr txBox="1"/>
          <p:nvPr/>
        </p:nvSpPr>
        <p:spPr>
          <a:xfrm>
            <a:off x="660966" y="5133255"/>
            <a:ext cx="209352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solidFill>
                  <a:srgbClr val="967B44"/>
                </a:solidFill>
              </a:rPr>
              <a:t>Distance measurement</a:t>
            </a:r>
            <a:endParaRPr lang="en-GB" altLang="en-US">
              <a:solidFill>
                <a:srgbClr val="967B44"/>
              </a:solidFill>
            </a:endParaRPr>
          </a:p>
        </p:txBody>
      </p:sp>
      <p:sp>
        <p:nvSpPr>
          <p:cNvPr id="54" name="Rectangle 53">
            <a:extLst>
              <a:ext uri="{FF2B5EF4-FFF2-40B4-BE49-F238E27FC236}">
                <a16:creationId xmlns:a16="http://schemas.microsoft.com/office/drawing/2014/main" id="{147EF1DF-A33E-B557-8411-F4C847FFB701}"/>
              </a:ext>
            </a:extLst>
          </p:cNvPr>
          <p:cNvSpPr/>
          <p:nvPr/>
        </p:nvSpPr>
        <p:spPr>
          <a:xfrm>
            <a:off x="716844" y="5424311"/>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Merge 54">
            <a:extLst>
              <a:ext uri="{FF2B5EF4-FFF2-40B4-BE49-F238E27FC236}">
                <a16:creationId xmlns:a16="http://schemas.microsoft.com/office/drawing/2014/main" id="{7CF65FCD-1C51-F0AC-1656-D0D66B7A790D}"/>
              </a:ext>
            </a:extLst>
          </p:cNvPr>
          <p:cNvSpPr/>
          <p:nvPr/>
        </p:nvSpPr>
        <p:spPr>
          <a:xfrm>
            <a:off x="2385060" y="5496560"/>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A2FF7FBB-D89C-E42B-B036-053C6A43B622}"/>
              </a:ext>
            </a:extLst>
          </p:cNvPr>
          <p:cNvCxnSpPr/>
          <p:nvPr/>
        </p:nvCxnSpPr>
        <p:spPr>
          <a:xfrm>
            <a:off x="2326640" y="5422900"/>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707A6AE-B9FB-F693-668F-3B8250AAAC9A}"/>
              </a:ext>
            </a:extLst>
          </p:cNvPr>
          <p:cNvSpPr txBox="1"/>
          <p:nvPr/>
        </p:nvSpPr>
        <p:spPr>
          <a:xfrm>
            <a:off x="927666" y="3713395"/>
            <a:ext cx="2760414" cy="52322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Show parameter tuning pop-up according to the selection</a:t>
            </a:r>
            <a:endParaRPr lang="en-GB" altLang="en-US"/>
          </a:p>
        </p:txBody>
      </p:sp>
      <p:cxnSp>
        <p:nvCxnSpPr>
          <p:cNvPr id="59" name="Straight Arrow Connector 58">
            <a:extLst>
              <a:ext uri="{FF2B5EF4-FFF2-40B4-BE49-F238E27FC236}">
                <a16:creationId xmlns:a16="http://schemas.microsoft.com/office/drawing/2014/main" id="{C367C201-1B8F-D0BB-716F-CD29F1BEA81F}"/>
              </a:ext>
            </a:extLst>
          </p:cNvPr>
          <p:cNvCxnSpPr>
            <a:cxnSpLocks/>
          </p:cNvCxnSpPr>
          <p:nvPr/>
        </p:nvCxnSpPr>
        <p:spPr>
          <a:xfrm flipH="1" flipV="1">
            <a:off x="2741224" y="5766929"/>
            <a:ext cx="352496" cy="55005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61" name="TextBox 60">
            <a:extLst>
              <a:ext uri="{FF2B5EF4-FFF2-40B4-BE49-F238E27FC236}">
                <a16:creationId xmlns:a16="http://schemas.microsoft.com/office/drawing/2014/main" id="{0D5E386F-962C-53B2-BCFE-335B6537E45A}"/>
              </a:ext>
            </a:extLst>
          </p:cNvPr>
          <p:cNvSpPr txBox="1"/>
          <p:nvPr/>
        </p:nvSpPr>
        <p:spPr>
          <a:xfrm>
            <a:off x="1285806" y="6304195"/>
            <a:ext cx="3690054"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Drop-down list of measurement techniques</a:t>
            </a:r>
            <a:endParaRPr lang="en-GB" altLang="en-US"/>
          </a:p>
        </p:txBody>
      </p:sp>
      <p:cxnSp>
        <p:nvCxnSpPr>
          <p:cNvPr id="62" name="Straight Arrow Connector 61">
            <a:extLst>
              <a:ext uri="{FF2B5EF4-FFF2-40B4-BE49-F238E27FC236}">
                <a16:creationId xmlns:a16="http://schemas.microsoft.com/office/drawing/2014/main" id="{41028CF3-EA71-7A00-0C22-26ECC7969B45}"/>
              </a:ext>
            </a:extLst>
          </p:cNvPr>
          <p:cNvCxnSpPr>
            <a:cxnSpLocks/>
          </p:cNvCxnSpPr>
          <p:nvPr/>
        </p:nvCxnSpPr>
        <p:spPr>
          <a:xfrm>
            <a:off x="4701651" y="1993410"/>
            <a:ext cx="1838045" cy="286803"/>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64" name="TextBox 63">
            <a:extLst>
              <a:ext uri="{FF2B5EF4-FFF2-40B4-BE49-F238E27FC236}">
                <a16:creationId xmlns:a16="http://schemas.microsoft.com/office/drawing/2014/main" id="{5C76A85D-797B-6C98-C752-9AA5245C083F}"/>
              </a:ext>
            </a:extLst>
          </p:cNvPr>
          <p:cNvSpPr txBox="1"/>
          <p:nvPr/>
        </p:nvSpPr>
        <p:spPr>
          <a:xfrm>
            <a:off x="2430683" y="1433182"/>
            <a:ext cx="2477657" cy="52322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Map color the planning area according to the cluster</a:t>
            </a:r>
            <a:endParaRPr lang="en-GB" altLang="en-US"/>
          </a:p>
        </p:txBody>
      </p:sp>
      <p:pic>
        <p:nvPicPr>
          <p:cNvPr id="66" name="Picture 65">
            <a:extLst>
              <a:ext uri="{FF2B5EF4-FFF2-40B4-BE49-F238E27FC236}">
                <a16:creationId xmlns:a16="http://schemas.microsoft.com/office/drawing/2014/main" id="{75375ED9-F113-B979-CA35-50735E59D3E9}"/>
              </a:ext>
            </a:extLst>
          </p:cNvPr>
          <p:cNvPicPr>
            <a:picLocks noChangeAspect="1"/>
          </p:cNvPicPr>
          <p:nvPr/>
        </p:nvPicPr>
        <p:blipFill>
          <a:blip r:embed="rId5"/>
          <a:stretch>
            <a:fillRect/>
          </a:stretch>
        </p:blipFill>
        <p:spPr>
          <a:xfrm>
            <a:off x="3557631" y="4090619"/>
            <a:ext cx="2908474" cy="1991070"/>
          </a:xfrm>
          <a:prstGeom prst="rect">
            <a:avLst/>
          </a:prstGeom>
        </p:spPr>
      </p:pic>
      <p:cxnSp>
        <p:nvCxnSpPr>
          <p:cNvPr id="68" name="Straight Arrow Connector 67">
            <a:extLst>
              <a:ext uri="{FF2B5EF4-FFF2-40B4-BE49-F238E27FC236}">
                <a16:creationId xmlns:a16="http://schemas.microsoft.com/office/drawing/2014/main" id="{B3711ED7-3AA8-36DC-362E-7841597949CF}"/>
              </a:ext>
            </a:extLst>
          </p:cNvPr>
          <p:cNvCxnSpPr>
            <a:cxnSpLocks/>
          </p:cNvCxnSpPr>
          <p:nvPr/>
        </p:nvCxnSpPr>
        <p:spPr>
          <a:xfrm>
            <a:off x="2407534" y="3148314"/>
            <a:ext cx="2060294" cy="856527"/>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cxnSp>
        <p:nvCxnSpPr>
          <p:cNvPr id="71" name="Straight Arrow Connector 70">
            <a:extLst>
              <a:ext uri="{FF2B5EF4-FFF2-40B4-BE49-F238E27FC236}">
                <a16:creationId xmlns:a16="http://schemas.microsoft.com/office/drawing/2014/main" id="{3AF17BDD-35CE-CD60-E170-1F17479EEFE6}"/>
              </a:ext>
            </a:extLst>
          </p:cNvPr>
          <p:cNvCxnSpPr>
            <a:cxnSpLocks/>
          </p:cNvCxnSpPr>
          <p:nvPr/>
        </p:nvCxnSpPr>
        <p:spPr>
          <a:xfrm flipH="1" flipV="1">
            <a:off x="5633156" y="5226756"/>
            <a:ext cx="1073588" cy="1079017"/>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73" name="TextBox 72">
            <a:extLst>
              <a:ext uri="{FF2B5EF4-FFF2-40B4-BE49-F238E27FC236}">
                <a16:creationId xmlns:a16="http://schemas.microsoft.com/office/drawing/2014/main" id="{98A497C6-A6D2-24E9-8B98-405DBB26FDC9}"/>
              </a:ext>
            </a:extLst>
          </p:cNvPr>
          <p:cNvSpPr txBox="1"/>
          <p:nvPr/>
        </p:nvSpPr>
        <p:spPr>
          <a:xfrm>
            <a:off x="5898746" y="6317271"/>
            <a:ext cx="337686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Bar that allow user to drag up and down</a:t>
            </a:r>
            <a:endParaRPr lang="en-GB" altLang="en-US"/>
          </a:p>
        </p:txBody>
      </p:sp>
      <p:sp>
        <p:nvSpPr>
          <p:cNvPr id="74" name="Rectangle 73">
            <a:extLst>
              <a:ext uri="{FF2B5EF4-FFF2-40B4-BE49-F238E27FC236}">
                <a16:creationId xmlns:a16="http://schemas.microsoft.com/office/drawing/2014/main" id="{754A6B77-71DD-565E-F372-ACD6F5098396}"/>
              </a:ext>
            </a:extLst>
          </p:cNvPr>
          <p:cNvSpPr/>
          <p:nvPr/>
        </p:nvSpPr>
        <p:spPr>
          <a:xfrm>
            <a:off x="5582920" y="254000"/>
            <a:ext cx="2021840" cy="343252"/>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F8A1B80A-A127-A18D-51E4-CA219CED2122}"/>
              </a:ext>
            </a:extLst>
          </p:cNvPr>
          <p:cNvSpPr txBox="1"/>
          <p:nvPr/>
        </p:nvSpPr>
        <p:spPr>
          <a:xfrm>
            <a:off x="5601441" y="236393"/>
            <a:ext cx="2130448" cy="369332"/>
          </a:xfrm>
          <a:prstGeom prst="rect">
            <a:avLst/>
          </a:prstGeom>
          <a:noFill/>
        </p:spPr>
        <p:txBody>
          <a:bodyPr wrap="square">
            <a:spAutoFit/>
          </a:bodyPr>
          <a:lstStyle/>
          <a:p>
            <a:r>
              <a:rPr kumimoji="0" lang="en-GB" sz="1800" i="0" u="none" strike="noStrike" kern="1200" cap="none" spc="0" normalizeH="0" baseline="0" noProof="0">
                <a:ln>
                  <a:noFill/>
                </a:ln>
                <a:solidFill>
                  <a:schemeClr val="bg1"/>
                </a:solidFill>
                <a:effectLst/>
                <a:uLnTx/>
                <a:uFillTx/>
                <a:latin typeface="Georgia" panose="02040502050405020303" pitchFamily="18" charset="0"/>
                <a:ea typeface="+mn-ea"/>
                <a:cs typeface="Arial" panose="020B0604020202020204" pitchFamily="34" charset="0"/>
              </a:rPr>
              <a:t>Clustering by area </a:t>
            </a:r>
            <a:endParaRPr lang="en-US">
              <a:solidFill>
                <a:schemeClr val="bg1"/>
              </a:solidFill>
            </a:endParaRPr>
          </a:p>
        </p:txBody>
      </p:sp>
      <p:sp>
        <p:nvSpPr>
          <p:cNvPr id="76" name="Rectangle 75">
            <a:extLst>
              <a:ext uri="{FF2B5EF4-FFF2-40B4-BE49-F238E27FC236}">
                <a16:creationId xmlns:a16="http://schemas.microsoft.com/office/drawing/2014/main" id="{8DC37518-8203-7B8C-8B3B-84756CFF3CB4}"/>
              </a:ext>
            </a:extLst>
          </p:cNvPr>
          <p:cNvSpPr/>
          <p:nvPr/>
        </p:nvSpPr>
        <p:spPr>
          <a:xfrm>
            <a:off x="7621992" y="255929"/>
            <a:ext cx="2258607" cy="34325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044710CF-E59D-DE79-948C-147E1260A225}"/>
              </a:ext>
            </a:extLst>
          </p:cNvPr>
          <p:cNvSpPr txBox="1"/>
          <p:nvPr/>
        </p:nvSpPr>
        <p:spPr>
          <a:xfrm>
            <a:off x="7640513" y="238322"/>
            <a:ext cx="2267415" cy="369332"/>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Inferential statistics</a:t>
            </a:r>
            <a:endParaRPr lang="en-US">
              <a:solidFill>
                <a:srgbClr val="967B44"/>
              </a:solidFill>
            </a:endParaRPr>
          </a:p>
        </p:txBody>
      </p:sp>
      <p:cxnSp>
        <p:nvCxnSpPr>
          <p:cNvPr id="5" name="Straight Arrow Connector 4">
            <a:extLst>
              <a:ext uri="{FF2B5EF4-FFF2-40B4-BE49-F238E27FC236}">
                <a16:creationId xmlns:a16="http://schemas.microsoft.com/office/drawing/2014/main" id="{E186EEA7-A830-BB42-5D66-6C8369AFDEE2}"/>
              </a:ext>
            </a:extLst>
          </p:cNvPr>
          <p:cNvCxnSpPr>
            <a:cxnSpLocks/>
          </p:cNvCxnSpPr>
          <p:nvPr/>
        </p:nvCxnSpPr>
        <p:spPr>
          <a:xfrm flipH="1">
            <a:off x="10340623" y="3770489"/>
            <a:ext cx="1523999" cy="530577"/>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6" name="TextBox 5">
            <a:extLst>
              <a:ext uri="{FF2B5EF4-FFF2-40B4-BE49-F238E27FC236}">
                <a16:creationId xmlns:a16="http://schemas.microsoft.com/office/drawing/2014/main" id="{91BA3089-0FDB-4B40-EF81-29BE4C13BB1A}"/>
              </a:ext>
            </a:extLst>
          </p:cNvPr>
          <p:cNvSpPr txBox="1"/>
          <p:nvPr/>
        </p:nvSpPr>
        <p:spPr>
          <a:xfrm>
            <a:off x="9598504" y="3228116"/>
            <a:ext cx="2477657" cy="52322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Table showing the number of proportion</a:t>
            </a:r>
            <a:endParaRPr lang="en-GB" altLang="en-US"/>
          </a:p>
        </p:txBody>
      </p:sp>
    </p:spTree>
    <p:extLst>
      <p:ext uri="{BB962C8B-B14F-4D97-AF65-F5344CB8AC3E}">
        <p14:creationId xmlns:p14="http://schemas.microsoft.com/office/powerpoint/2010/main" val="2799136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C7DA-3753-B176-8C3A-FD3D0E68BE38}"/>
              </a:ext>
            </a:extLst>
          </p:cNvPr>
          <p:cNvSpPr>
            <a:spLocks noGrp="1"/>
          </p:cNvSpPr>
          <p:nvPr>
            <p:ph type="title"/>
          </p:nvPr>
        </p:nvSpPr>
        <p:spPr>
          <a:xfrm>
            <a:off x="479385" y="365125"/>
            <a:ext cx="5585749" cy="1325563"/>
          </a:xfrm>
        </p:spPr>
        <p:txBody>
          <a:bodyPr>
            <a:normAutofit/>
          </a:bodyPr>
          <a:lstStyle/>
          <a:p>
            <a:r>
              <a:rPr lang="en-SG" sz="3600" dirty="0"/>
              <a:t>Peak System Demand vs Date</a:t>
            </a:r>
          </a:p>
        </p:txBody>
      </p:sp>
      <p:pic>
        <p:nvPicPr>
          <p:cNvPr id="4" name="Picture 3">
            <a:extLst>
              <a:ext uri="{FF2B5EF4-FFF2-40B4-BE49-F238E27FC236}">
                <a16:creationId xmlns:a16="http://schemas.microsoft.com/office/drawing/2014/main" id="{1755D117-8C04-DA62-8BAE-6073192AADDD}"/>
              </a:ext>
            </a:extLst>
          </p:cNvPr>
          <p:cNvPicPr>
            <a:picLocks noChangeAspect="1"/>
          </p:cNvPicPr>
          <p:nvPr/>
        </p:nvPicPr>
        <p:blipFill>
          <a:blip r:embed="rId2"/>
          <a:stretch>
            <a:fillRect/>
          </a:stretch>
        </p:blipFill>
        <p:spPr>
          <a:xfrm>
            <a:off x="433086" y="1680827"/>
            <a:ext cx="6346927" cy="4181506"/>
          </a:xfrm>
          <a:prstGeom prst="rect">
            <a:avLst/>
          </a:prstGeom>
        </p:spPr>
      </p:pic>
    </p:spTree>
    <p:extLst>
      <p:ext uri="{BB962C8B-B14F-4D97-AF65-F5344CB8AC3E}">
        <p14:creationId xmlns:p14="http://schemas.microsoft.com/office/powerpoint/2010/main" val="2862824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B9469-37D6-8D34-4B6F-3E2488BB8EFC}"/>
              </a:ext>
            </a:extLst>
          </p:cNvPr>
          <p:cNvSpPr>
            <a:spLocks noGrp="1"/>
          </p:cNvSpPr>
          <p:nvPr>
            <p:ph type="title"/>
          </p:nvPr>
        </p:nvSpPr>
        <p:spPr/>
        <p:txBody>
          <a:bodyPr/>
          <a:lstStyle/>
          <a:p>
            <a:r>
              <a:rPr lang="en-SG" dirty="0"/>
              <a:t>Monthly consumption per Dwelling Type</a:t>
            </a:r>
            <a:br>
              <a:rPr lang="en-SG" dirty="0"/>
            </a:br>
            <a:r>
              <a:rPr lang="en-SG" dirty="0"/>
              <a:t>from 2005-2022</a:t>
            </a:r>
          </a:p>
        </p:txBody>
      </p:sp>
      <p:pic>
        <p:nvPicPr>
          <p:cNvPr id="5" name="Picture 4">
            <a:extLst>
              <a:ext uri="{FF2B5EF4-FFF2-40B4-BE49-F238E27FC236}">
                <a16:creationId xmlns:a16="http://schemas.microsoft.com/office/drawing/2014/main" id="{E4F54D0C-0BA1-10D0-2C0C-954B5930EDF9}"/>
              </a:ext>
            </a:extLst>
          </p:cNvPr>
          <p:cNvPicPr>
            <a:picLocks noChangeAspect="1"/>
          </p:cNvPicPr>
          <p:nvPr/>
        </p:nvPicPr>
        <p:blipFill>
          <a:blip r:embed="rId2"/>
          <a:stretch>
            <a:fillRect/>
          </a:stretch>
        </p:blipFill>
        <p:spPr>
          <a:xfrm>
            <a:off x="838200" y="1958254"/>
            <a:ext cx="5945155" cy="4138618"/>
          </a:xfrm>
          <a:prstGeom prst="rect">
            <a:avLst/>
          </a:prstGeom>
        </p:spPr>
      </p:pic>
    </p:spTree>
    <p:extLst>
      <p:ext uri="{BB962C8B-B14F-4D97-AF65-F5344CB8AC3E}">
        <p14:creationId xmlns:p14="http://schemas.microsoft.com/office/powerpoint/2010/main" val="1104473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7CF02-FF7F-DFFE-E5AB-9EA3ACB10C11}"/>
              </a:ext>
            </a:extLst>
          </p:cNvPr>
          <p:cNvSpPr>
            <a:spLocks noGrp="1"/>
          </p:cNvSpPr>
          <p:nvPr>
            <p:ph type="title"/>
          </p:nvPr>
        </p:nvSpPr>
        <p:spPr/>
        <p:txBody>
          <a:bodyPr/>
          <a:lstStyle/>
          <a:p>
            <a:r>
              <a:rPr lang="en-SG" dirty="0"/>
              <a:t>Electricity Consumption over time for each Dwelling Type</a:t>
            </a:r>
          </a:p>
        </p:txBody>
      </p:sp>
      <p:pic>
        <p:nvPicPr>
          <p:cNvPr id="5" name="Picture 4">
            <a:extLst>
              <a:ext uri="{FF2B5EF4-FFF2-40B4-BE49-F238E27FC236}">
                <a16:creationId xmlns:a16="http://schemas.microsoft.com/office/drawing/2014/main" id="{2B7D870A-2F28-1C37-BC77-5AC80F5E0EE3}"/>
              </a:ext>
            </a:extLst>
          </p:cNvPr>
          <p:cNvPicPr>
            <a:picLocks noChangeAspect="1"/>
          </p:cNvPicPr>
          <p:nvPr/>
        </p:nvPicPr>
        <p:blipFill>
          <a:blip r:embed="rId2"/>
          <a:stretch>
            <a:fillRect/>
          </a:stretch>
        </p:blipFill>
        <p:spPr>
          <a:xfrm>
            <a:off x="838200" y="1935406"/>
            <a:ext cx="7843895" cy="4181506"/>
          </a:xfrm>
          <a:prstGeom prst="rect">
            <a:avLst/>
          </a:prstGeom>
        </p:spPr>
      </p:pic>
    </p:spTree>
    <p:extLst>
      <p:ext uri="{BB962C8B-B14F-4D97-AF65-F5344CB8AC3E}">
        <p14:creationId xmlns:p14="http://schemas.microsoft.com/office/powerpoint/2010/main" val="63442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B842-6DBD-89D7-D3A1-6B84439115B8}"/>
              </a:ext>
            </a:extLst>
          </p:cNvPr>
          <p:cNvSpPr>
            <a:spLocks noGrp="1"/>
          </p:cNvSpPr>
          <p:nvPr>
            <p:ph type="title"/>
          </p:nvPr>
        </p:nvSpPr>
        <p:spPr/>
        <p:txBody>
          <a:bodyPr/>
          <a:lstStyle/>
          <a:p>
            <a:r>
              <a:rPr lang="en-SG" dirty="0"/>
              <a:t>Electricity consumption by Industry </a:t>
            </a:r>
            <a:br>
              <a:rPr lang="en-SG" dirty="0"/>
            </a:br>
            <a:r>
              <a:rPr lang="en-SG" dirty="0"/>
              <a:t>from 2005-2022</a:t>
            </a:r>
          </a:p>
        </p:txBody>
      </p:sp>
      <p:pic>
        <p:nvPicPr>
          <p:cNvPr id="5" name="Picture 4">
            <a:extLst>
              <a:ext uri="{FF2B5EF4-FFF2-40B4-BE49-F238E27FC236}">
                <a16:creationId xmlns:a16="http://schemas.microsoft.com/office/drawing/2014/main" id="{84191C07-DEEC-C28C-9603-E2E05111A165}"/>
              </a:ext>
            </a:extLst>
          </p:cNvPr>
          <p:cNvPicPr>
            <a:picLocks noChangeAspect="1"/>
          </p:cNvPicPr>
          <p:nvPr/>
        </p:nvPicPr>
        <p:blipFill>
          <a:blip r:embed="rId2"/>
          <a:stretch>
            <a:fillRect/>
          </a:stretch>
        </p:blipFill>
        <p:spPr>
          <a:xfrm>
            <a:off x="838200" y="1889531"/>
            <a:ext cx="9126894" cy="4776796"/>
          </a:xfrm>
          <a:prstGeom prst="rect">
            <a:avLst/>
          </a:prstGeom>
        </p:spPr>
      </p:pic>
    </p:spTree>
    <p:extLst>
      <p:ext uri="{BB962C8B-B14F-4D97-AF65-F5344CB8AC3E}">
        <p14:creationId xmlns:p14="http://schemas.microsoft.com/office/powerpoint/2010/main" val="370294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4128-927C-8245-454B-DBF21E52BA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536029-84BD-1A62-4471-B9C1E2F3CC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B9BBDBA-8CEF-C12A-3B53-EDC47B88A7B9}"/>
              </a:ext>
            </a:extLst>
          </p:cNvPr>
          <p:cNvPicPr>
            <a:picLocks noChangeAspect="1"/>
          </p:cNvPicPr>
          <p:nvPr/>
        </p:nvPicPr>
        <p:blipFill>
          <a:blip r:embed="rId3"/>
          <a:stretch>
            <a:fillRect/>
          </a:stretch>
        </p:blipFill>
        <p:spPr>
          <a:xfrm>
            <a:off x="0" y="0"/>
            <a:ext cx="12396200" cy="6779172"/>
          </a:xfrm>
          <a:prstGeom prst="rect">
            <a:avLst/>
          </a:prstGeom>
        </p:spPr>
      </p:pic>
    </p:spTree>
    <p:extLst>
      <p:ext uri="{BB962C8B-B14F-4D97-AF65-F5344CB8AC3E}">
        <p14:creationId xmlns:p14="http://schemas.microsoft.com/office/powerpoint/2010/main" val="865389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8FFD2-5B84-D1A3-1359-0D71BFA962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7025F5-E9B7-711E-3681-C8DB2CA901DD}"/>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B24E0D8D-AE87-3FAD-F71D-B7B2CEFCB58C}"/>
              </a:ext>
            </a:extLst>
          </p:cNvPr>
          <p:cNvPicPr>
            <a:picLocks noChangeAspect="1"/>
          </p:cNvPicPr>
          <p:nvPr/>
        </p:nvPicPr>
        <p:blipFill>
          <a:blip r:embed="rId2"/>
          <a:stretch>
            <a:fillRect/>
          </a:stretch>
        </p:blipFill>
        <p:spPr>
          <a:xfrm>
            <a:off x="0" y="80042"/>
            <a:ext cx="12192000" cy="6697916"/>
          </a:xfrm>
          <a:prstGeom prst="rect">
            <a:avLst/>
          </a:prstGeom>
        </p:spPr>
      </p:pic>
    </p:spTree>
    <p:extLst>
      <p:ext uri="{BB962C8B-B14F-4D97-AF65-F5344CB8AC3E}">
        <p14:creationId xmlns:p14="http://schemas.microsoft.com/office/powerpoint/2010/main" val="3793667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61966-D64A-65D3-FB25-23CA863359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C97FC3-C484-1778-7565-0BA68D2810EA}"/>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4718508-290E-D8A2-41EF-5FFB695B310D}"/>
              </a:ext>
            </a:extLst>
          </p:cNvPr>
          <p:cNvPicPr>
            <a:picLocks noChangeAspect="1"/>
          </p:cNvPicPr>
          <p:nvPr/>
        </p:nvPicPr>
        <p:blipFill>
          <a:blip r:embed="rId2"/>
          <a:stretch>
            <a:fillRect/>
          </a:stretch>
        </p:blipFill>
        <p:spPr>
          <a:xfrm>
            <a:off x="0" y="115749"/>
            <a:ext cx="12192000" cy="6626502"/>
          </a:xfrm>
          <a:prstGeom prst="rect">
            <a:avLst/>
          </a:prstGeom>
        </p:spPr>
      </p:pic>
    </p:spTree>
    <p:extLst>
      <p:ext uri="{BB962C8B-B14F-4D97-AF65-F5344CB8AC3E}">
        <p14:creationId xmlns:p14="http://schemas.microsoft.com/office/powerpoint/2010/main" val="3072440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21933-4CA4-A7D6-2A61-417944647C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36F7D8-FB43-B20F-62F1-B63C5B6F330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8400035-5BAF-D527-2373-0F1A8C0A19B7}"/>
              </a:ext>
            </a:extLst>
          </p:cNvPr>
          <p:cNvPicPr>
            <a:picLocks noChangeAspect="1"/>
          </p:cNvPicPr>
          <p:nvPr/>
        </p:nvPicPr>
        <p:blipFill>
          <a:blip r:embed="rId2"/>
          <a:stretch>
            <a:fillRect/>
          </a:stretch>
        </p:blipFill>
        <p:spPr>
          <a:xfrm>
            <a:off x="0" y="285750"/>
            <a:ext cx="12192000" cy="6286499"/>
          </a:xfrm>
          <a:prstGeom prst="rect">
            <a:avLst/>
          </a:prstGeom>
        </p:spPr>
      </p:pic>
    </p:spTree>
    <p:extLst>
      <p:ext uri="{BB962C8B-B14F-4D97-AF65-F5344CB8AC3E}">
        <p14:creationId xmlns:p14="http://schemas.microsoft.com/office/powerpoint/2010/main" val="616194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6BD2-B780-0C0C-6D7D-54853968AC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B59315-40DF-7AD7-C0D0-43744B60BA8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BF031E6-0BC6-8C6A-9C82-DCA35898B46D}"/>
              </a:ext>
            </a:extLst>
          </p:cNvPr>
          <p:cNvPicPr>
            <a:picLocks noChangeAspect="1"/>
          </p:cNvPicPr>
          <p:nvPr/>
        </p:nvPicPr>
        <p:blipFill>
          <a:blip r:embed="rId2"/>
          <a:stretch>
            <a:fillRect/>
          </a:stretch>
        </p:blipFill>
        <p:spPr>
          <a:xfrm>
            <a:off x="0" y="102746"/>
            <a:ext cx="12192000" cy="6652508"/>
          </a:xfrm>
          <a:prstGeom prst="rect">
            <a:avLst/>
          </a:prstGeom>
        </p:spPr>
      </p:pic>
    </p:spTree>
    <p:extLst>
      <p:ext uri="{BB962C8B-B14F-4D97-AF65-F5344CB8AC3E}">
        <p14:creationId xmlns:p14="http://schemas.microsoft.com/office/powerpoint/2010/main" val="400419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40EA89-D0B3-6DAD-8098-220DE678CDAB}"/>
              </a:ext>
            </a:extLst>
          </p:cNvPr>
          <p:cNvSpPr>
            <a:spLocks noGrp="1"/>
          </p:cNvSpPr>
          <p:nvPr>
            <p:ph idx="1"/>
          </p:nvPr>
        </p:nvSpPr>
        <p:spPr>
          <a:xfrm>
            <a:off x="838200" y="1941534"/>
            <a:ext cx="10515600" cy="4400871"/>
          </a:xfrm>
        </p:spPr>
        <p:txBody>
          <a:bodyPr vert="horz" lIns="91440" tIns="45720" rIns="91440" bIns="45720" rtlCol="0" anchor="t">
            <a:normAutofit lnSpcReduction="10000"/>
          </a:bodyPr>
          <a:lstStyle/>
          <a:p>
            <a:pPr>
              <a:buFont typeface="Calibri" panose="020B0604020202020204" pitchFamily="34" charset="0"/>
              <a:buChar char="-"/>
            </a:pPr>
            <a:r>
              <a:rPr lang="en-US" dirty="0">
                <a:solidFill>
                  <a:srgbClr val="967B44"/>
                </a:solidFill>
                <a:latin typeface="Georgia" panose="02040502050405020303" pitchFamily="18" charset="0"/>
                <a:cs typeface="Calibri" panose="020F0502020204030204"/>
              </a:rPr>
              <a:t>Supply, consumption, prices, renewable energy</a:t>
            </a:r>
          </a:p>
          <a:p>
            <a:r>
              <a:rPr lang="en-US" dirty="0">
                <a:solidFill>
                  <a:srgbClr val="967B44"/>
                </a:solidFill>
                <a:latin typeface="Georgia" panose="02040502050405020303" pitchFamily="18" charset="0"/>
              </a:rPr>
              <a:t>Dataset used</a:t>
            </a:r>
          </a:p>
          <a:p>
            <a:r>
              <a:rPr lang="en-US" dirty="0">
                <a:solidFill>
                  <a:srgbClr val="967B44"/>
                </a:solidFill>
                <a:latin typeface="Georgia" panose="02040502050405020303" pitchFamily="18" charset="0"/>
              </a:rPr>
              <a:t>Data visualization sketch</a:t>
            </a:r>
            <a:endParaRPr lang="en-US" dirty="0">
              <a:solidFill>
                <a:srgbClr val="967B44"/>
              </a:solidFill>
              <a:latin typeface="Georgia" panose="02040502050405020303" pitchFamily="18" charset="0"/>
              <a:cs typeface="Calibri"/>
            </a:endParaRPr>
          </a:p>
          <a:p>
            <a:r>
              <a:rPr lang="en-US" dirty="0">
                <a:solidFill>
                  <a:srgbClr val="967B44"/>
                </a:solidFill>
                <a:latin typeface="Georgia" panose="02040502050405020303" pitchFamily="18" charset="0"/>
              </a:rPr>
              <a:t>Analysis we plan to do (inferential, clustering, forecasting)</a:t>
            </a:r>
            <a:endParaRPr lang="en-US" dirty="0">
              <a:solidFill>
                <a:srgbClr val="967B44"/>
              </a:solidFill>
              <a:latin typeface="Georgia" panose="02040502050405020303" pitchFamily="18" charset="0"/>
              <a:cs typeface="Calibri"/>
            </a:endParaRPr>
          </a:p>
          <a:p>
            <a:r>
              <a:rPr lang="en-US" dirty="0">
                <a:solidFill>
                  <a:srgbClr val="967B44"/>
                </a:solidFill>
                <a:latin typeface="Georgia" panose="02040502050405020303" pitchFamily="18" charset="0"/>
              </a:rPr>
              <a:t>packages we plan to use:</a:t>
            </a:r>
          </a:p>
          <a:p>
            <a:pPr lvl="1"/>
            <a:r>
              <a:rPr lang="en-US" dirty="0">
                <a:solidFill>
                  <a:srgbClr val="967B44"/>
                </a:solidFill>
                <a:latin typeface="Georgia" panose="02040502050405020303" pitchFamily="18" charset="0"/>
              </a:rPr>
              <a:t>Data processing: </a:t>
            </a:r>
            <a:r>
              <a:rPr lang="en-US" dirty="0" err="1">
                <a:solidFill>
                  <a:srgbClr val="967B44"/>
                </a:solidFill>
                <a:latin typeface="Georgia" panose="02040502050405020303" pitchFamily="18" charset="0"/>
              </a:rPr>
              <a:t>tidyverse</a:t>
            </a:r>
            <a:r>
              <a:rPr lang="en-US" dirty="0">
                <a:solidFill>
                  <a:srgbClr val="967B44"/>
                </a:solidFill>
                <a:latin typeface="Georgia" panose="02040502050405020303" pitchFamily="18" charset="0"/>
              </a:rPr>
              <a:t>, </a:t>
            </a:r>
            <a:r>
              <a:rPr lang="en-US" dirty="0" err="1">
                <a:solidFill>
                  <a:srgbClr val="967B44"/>
                </a:solidFill>
                <a:latin typeface="Georgia" panose="02040502050405020303" pitchFamily="18" charset="0"/>
              </a:rPr>
              <a:t>readxl</a:t>
            </a:r>
            <a:endParaRPr lang="en-US" dirty="0">
              <a:solidFill>
                <a:srgbClr val="967B44"/>
              </a:solidFill>
              <a:latin typeface="Georgia" panose="02040502050405020303" pitchFamily="18" charset="0"/>
            </a:endParaRPr>
          </a:p>
          <a:p>
            <a:pPr lvl="1"/>
            <a:r>
              <a:rPr lang="en-US" dirty="0">
                <a:solidFill>
                  <a:srgbClr val="967B44"/>
                </a:solidFill>
                <a:latin typeface="Georgia" panose="02040502050405020303" pitchFamily="18" charset="0"/>
              </a:rPr>
              <a:t>Clustering: </a:t>
            </a:r>
            <a:r>
              <a:rPr lang="en-US" dirty="0" err="1">
                <a:solidFill>
                  <a:srgbClr val="967B44"/>
                </a:solidFill>
                <a:latin typeface="Georgia" panose="02040502050405020303" pitchFamily="18" charset="0"/>
              </a:rPr>
              <a:t>dtwclust</a:t>
            </a:r>
            <a:r>
              <a:rPr lang="en-US" dirty="0">
                <a:solidFill>
                  <a:srgbClr val="967B44"/>
                </a:solidFill>
                <a:latin typeface="Georgia" panose="02040502050405020303" pitchFamily="18" charset="0"/>
              </a:rPr>
              <a:t>, </a:t>
            </a:r>
            <a:r>
              <a:rPr lang="en-US" dirty="0" err="1">
                <a:solidFill>
                  <a:srgbClr val="967B44"/>
                </a:solidFill>
                <a:latin typeface="Georgia" panose="02040502050405020303" pitchFamily="18" charset="0"/>
              </a:rPr>
              <a:t>tsclust</a:t>
            </a:r>
            <a:endParaRPr lang="en-US" dirty="0">
              <a:solidFill>
                <a:srgbClr val="967B44"/>
              </a:solidFill>
              <a:latin typeface="Georgia" panose="02040502050405020303" pitchFamily="18" charset="0"/>
            </a:endParaRPr>
          </a:p>
          <a:p>
            <a:pPr lvl="1"/>
            <a:r>
              <a:rPr lang="en-US" dirty="0">
                <a:solidFill>
                  <a:srgbClr val="967B44"/>
                </a:solidFill>
                <a:latin typeface="Georgia" panose="02040502050405020303" pitchFamily="18" charset="0"/>
                <a:cs typeface="Calibri"/>
              </a:rPr>
              <a:t>Time series forecasting: </a:t>
            </a:r>
            <a:r>
              <a:rPr lang="en-US" dirty="0" err="1">
                <a:solidFill>
                  <a:srgbClr val="967B44"/>
                </a:solidFill>
                <a:latin typeface="Georgia" panose="02040502050405020303" pitchFamily="18" charset="0"/>
                <a:cs typeface="Calibri"/>
              </a:rPr>
              <a:t>modeltime</a:t>
            </a:r>
            <a:endParaRPr lang="en-US" dirty="0">
              <a:solidFill>
                <a:srgbClr val="967B44"/>
              </a:solidFill>
              <a:latin typeface="Georgia" panose="02040502050405020303" pitchFamily="18" charset="0"/>
              <a:cs typeface="Calibri"/>
            </a:endParaRPr>
          </a:p>
          <a:p>
            <a:pPr lvl="1"/>
            <a:r>
              <a:rPr lang="en-US" dirty="0">
                <a:solidFill>
                  <a:srgbClr val="967B44"/>
                </a:solidFill>
                <a:latin typeface="Georgia" panose="02040502050405020303" pitchFamily="18" charset="0"/>
                <a:cs typeface="Calibri"/>
              </a:rPr>
              <a:t>Visualization: ggplot2, </a:t>
            </a:r>
            <a:r>
              <a:rPr lang="en-US" dirty="0" err="1">
                <a:solidFill>
                  <a:srgbClr val="967B44"/>
                </a:solidFill>
                <a:latin typeface="Georgia" panose="02040502050405020303" pitchFamily="18" charset="0"/>
                <a:cs typeface="Calibri"/>
              </a:rPr>
              <a:t>geofacet</a:t>
            </a:r>
            <a:r>
              <a:rPr lang="en-US" dirty="0">
                <a:solidFill>
                  <a:srgbClr val="967B44"/>
                </a:solidFill>
                <a:latin typeface="Georgia" panose="02040502050405020303" pitchFamily="18" charset="0"/>
                <a:cs typeface="Calibri"/>
              </a:rPr>
              <a:t>, </a:t>
            </a:r>
            <a:r>
              <a:rPr lang="en-US" dirty="0" err="1">
                <a:solidFill>
                  <a:srgbClr val="967B44"/>
                </a:solidFill>
                <a:latin typeface="Georgia" panose="02040502050405020303" pitchFamily="18" charset="0"/>
                <a:cs typeface="Calibri"/>
              </a:rPr>
              <a:t>gghorizon</a:t>
            </a:r>
            <a:r>
              <a:rPr lang="en-US" dirty="0">
                <a:solidFill>
                  <a:srgbClr val="967B44"/>
                </a:solidFill>
                <a:latin typeface="Georgia" panose="02040502050405020303" pitchFamily="18" charset="0"/>
                <a:cs typeface="Calibri"/>
              </a:rPr>
              <a:t>, </a:t>
            </a:r>
            <a:r>
              <a:rPr lang="en-US" dirty="0" err="1">
                <a:solidFill>
                  <a:srgbClr val="967B44"/>
                </a:solidFill>
                <a:latin typeface="Georgia" panose="02040502050405020303" pitchFamily="18" charset="0"/>
                <a:cs typeface="Calibri"/>
              </a:rPr>
              <a:t>tmap</a:t>
            </a:r>
            <a:r>
              <a:rPr lang="en-US" dirty="0">
                <a:solidFill>
                  <a:srgbClr val="967B44"/>
                </a:solidFill>
                <a:latin typeface="Georgia" panose="02040502050405020303" pitchFamily="18" charset="0"/>
                <a:cs typeface="Calibri"/>
              </a:rPr>
              <a:t>, </a:t>
            </a:r>
            <a:r>
              <a:rPr lang="en-US" dirty="0" err="1">
                <a:solidFill>
                  <a:srgbClr val="967B44"/>
                </a:solidFill>
                <a:latin typeface="Georgia" panose="02040502050405020303" pitchFamily="18" charset="0"/>
                <a:cs typeface="Calibri"/>
              </a:rPr>
              <a:t>timetk</a:t>
            </a:r>
            <a:r>
              <a:rPr lang="en-US" dirty="0">
                <a:solidFill>
                  <a:srgbClr val="967B44"/>
                </a:solidFill>
                <a:latin typeface="Georgia" panose="02040502050405020303" pitchFamily="18" charset="0"/>
                <a:cs typeface="Calibri"/>
              </a:rPr>
              <a:t>, </a:t>
            </a:r>
            <a:r>
              <a:rPr lang="en-US" dirty="0" err="1">
                <a:solidFill>
                  <a:srgbClr val="967B44"/>
                </a:solidFill>
                <a:latin typeface="Georgia" panose="02040502050405020303" pitchFamily="18" charset="0"/>
                <a:cs typeface="Calibri"/>
              </a:rPr>
              <a:t>ggstatsplot</a:t>
            </a:r>
            <a:endParaRPr lang="en-US" dirty="0">
              <a:solidFill>
                <a:srgbClr val="967B44"/>
              </a:solidFill>
              <a:latin typeface="Georgia" panose="02040502050405020303" pitchFamily="18" charset="0"/>
              <a:cs typeface="Calibri"/>
            </a:endParaRPr>
          </a:p>
          <a:p>
            <a:pPr lvl="1"/>
            <a:r>
              <a:rPr lang="en-US" dirty="0">
                <a:solidFill>
                  <a:srgbClr val="967B44"/>
                </a:solidFill>
                <a:latin typeface="Georgia" panose="02040502050405020303" pitchFamily="18" charset="0"/>
                <a:cs typeface="Calibri"/>
              </a:rPr>
              <a:t>Interactivity: </a:t>
            </a:r>
            <a:r>
              <a:rPr lang="en-US" dirty="0" err="1">
                <a:solidFill>
                  <a:srgbClr val="967B44"/>
                </a:solidFill>
                <a:latin typeface="Georgia" panose="02040502050405020303" pitchFamily="18" charset="0"/>
                <a:cs typeface="Calibri"/>
              </a:rPr>
              <a:t>plotly</a:t>
            </a:r>
            <a:r>
              <a:rPr lang="en-US" dirty="0">
                <a:solidFill>
                  <a:srgbClr val="967B44"/>
                </a:solidFill>
                <a:latin typeface="Georgia" panose="02040502050405020303" pitchFamily="18" charset="0"/>
                <a:cs typeface="Calibri"/>
              </a:rPr>
              <a:t>, </a:t>
            </a:r>
            <a:r>
              <a:rPr lang="en-US" dirty="0" err="1">
                <a:solidFill>
                  <a:srgbClr val="967B44"/>
                </a:solidFill>
                <a:latin typeface="Georgia" panose="02040502050405020303" pitchFamily="18" charset="0"/>
                <a:cs typeface="Calibri"/>
              </a:rPr>
              <a:t>ggiraph</a:t>
            </a:r>
            <a:endParaRPr lang="en-US" dirty="0">
              <a:solidFill>
                <a:srgbClr val="967B44"/>
              </a:solidFill>
              <a:latin typeface="Georgia" panose="02040502050405020303" pitchFamily="18" charset="0"/>
              <a:cs typeface="Calibri"/>
            </a:endParaRPr>
          </a:p>
        </p:txBody>
      </p:sp>
      <p:sp>
        <p:nvSpPr>
          <p:cNvPr id="4" name="Rectangle 3">
            <a:extLst>
              <a:ext uri="{FF2B5EF4-FFF2-40B4-BE49-F238E27FC236}">
                <a16:creationId xmlns:a16="http://schemas.microsoft.com/office/drawing/2014/main" id="{58E565D0-F65B-A872-1D0A-747AD7266D25}"/>
              </a:ext>
            </a:extLst>
          </p:cNvPr>
          <p:cNvSpPr/>
          <p:nvPr/>
        </p:nvSpPr>
        <p:spPr>
          <a:xfrm>
            <a:off x="293511" y="598310"/>
            <a:ext cx="11493328"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4BC6166-9496-AD09-513C-62E91CFB4E4B}"/>
              </a:ext>
            </a:extLst>
          </p:cNvPr>
          <p:cNvSpPr/>
          <p:nvPr/>
        </p:nvSpPr>
        <p:spPr>
          <a:xfrm>
            <a:off x="295440" y="600239"/>
            <a:ext cx="11493328" cy="788723"/>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854498-5273-FA6C-8B3E-16754A27C4E5}"/>
              </a:ext>
            </a:extLst>
          </p:cNvPr>
          <p:cNvSpPr>
            <a:spLocks noGrp="1"/>
          </p:cNvSpPr>
          <p:nvPr>
            <p:ph type="title"/>
          </p:nvPr>
        </p:nvSpPr>
        <p:spPr>
          <a:xfrm>
            <a:off x="625033" y="515595"/>
            <a:ext cx="10346802" cy="1020763"/>
          </a:xfrm>
        </p:spPr>
        <p:txBody>
          <a:bodyPr/>
          <a:lstStyle/>
          <a:p>
            <a:r>
              <a:rPr lang="en-US" dirty="0">
                <a:solidFill>
                  <a:schemeClr val="bg1"/>
                </a:solidFill>
                <a:latin typeface="Georgia" panose="02040502050405020303" pitchFamily="18" charset="0"/>
              </a:rPr>
              <a:t>Proposal Requirements</a:t>
            </a:r>
          </a:p>
        </p:txBody>
      </p:sp>
    </p:spTree>
    <p:extLst>
      <p:ext uri="{BB962C8B-B14F-4D97-AF65-F5344CB8AC3E}">
        <p14:creationId xmlns:p14="http://schemas.microsoft.com/office/powerpoint/2010/main" val="2730062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1E403BD5B4C33418D620DC919F74445" ma:contentTypeVersion="4" ma:contentTypeDescription="Create a new document." ma:contentTypeScope="" ma:versionID="2f40ff3e2377ea355774a5a97143b701">
  <xsd:schema xmlns:xsd="http://www.w3.org/2001/XMLSchema" xmlns:xs="http://www.w3.org/2001/XMLSchema" xmlns:p="http://schemas.microsoft.com/office/2006/metadata/properties" xmlns:ns2="b964db7d-2317-4716-86fa-93f4e61abe93" targetNamespace="http://schemas.microsoft.com/office/2006/metadata/properties" ma:root="true" ma:fieldsID="3795ec55c07cc3e04b91d474a010d42d" ns2:_="">
    <xsd:import namespace="b964db7d-2317-4716-86fa-93f4e61abe9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64db7d-2317-4716-86fa-93f4e61abe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C45D6D-2220-4A6D-860E-646094BF8090}">
  <ds:schemaRefs>
    <ds:schemaRef ds:uri="http://purl.org/dc/elements/1.1/"/>
    <ds:schemaRef ds:uri="http://schemas.microsoft.com/office/2006/documentManagement/types"/>
    <ds:schemaRef ds:uri="http://schemas.microsoft.com/office/infopath/2007/PartnerControls"/>
    <ds:schemaRef ds:uri="b964db7d-2317-4716-86fa-93f4e61abe93"/>
    <ds:schemaRef ds:uri="http://www.w3.org/XML/1998/namespace"/>
    <ds:schemaRef ds:uri="http://schemas.openxmlformats.org/package/2006/metadata/core-properties"/>
    <ds:schemaRef ds:uri="http://schemas.microsoft.com/office/2006/metadata/properties"/>
    <ds:schemaRef ds:uri="http://purl.org/dc/dcmitype/"/>
    <ds:schemaRef ds:uri="http://purl.org/dc/terms/"/>
  </ds:schemaRefs>
</ds:datastoreItem>
</file>

<file path=customXml/itemProps2.xml><?xml version="1.0" encoding="utf-8"?>
<ds:datastoreItem xmlns:ds="http://schemas.openxmlformats.org/officeDocument/2006/customXml" ds:itemID="{297F5D75-8392-41AF-9FBA-23BE73BC0B79}">
  <ds:schemaRefs>
    <ds:schemaRef ds:uri="b964db7d-2317-4716-86fa-93f4e61abe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449625D-6AE8-42ED-A5DE-6FF54AA217E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1349</TotalTime>
  <Words>1138</Words>
  <Application>Microsoft Office PowerPoint</Application>
  <PresentationFormat>Widescreen</PresentationFormat>
  <Paragraphs>278</Paragraphs>
  <Slides>34</Slides>
  <Notes>19</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Courier New</vt:lpstr>
      <vt:lpstr>Georgia</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Proposal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Back-up</vt:lpstr>
      <vt:lpstr>PowerPoint Presentation</vt:lpstr>
      <vt:lpstr>References</vt:lpstr>
      <vt:lpstr>PowerPoint Presentation</vt:lpstr>
      <vt:lpstr>Other Considerations (Back-up)</vt:lpstr>
      <vt:lpstr>PowerPoint Presentation</vt:lpstr>
      <vt:lpstr>PowerPoint Presentation</vt:lpstr>
      <vt:lpstr>Peak System Demand vs Date</vt:lpstr>
      <vt:lpstr>Monthly consumption per Dwelling Type from 2005-2022</vt:lpstr>
      <vt:lpstr>Electricity Consumption over time for each Dwelling Type</vt:lpstr>
      <vt:lpstr>Electricity consumption by Industry  from 2005-2022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TASAPORN VISAWAMETEEKUL</dc:creator>
  <cp:lastModifiedBy>TASAPORN VISAWAMETEEKUL</cp:lastModifiedBy>
  <cp:revision>7</cp:revision>
  <dcterms:created xsi:type="dcterms:W3CDTF">2023-01-31T16:10:36Z</dcterms:created>
  <dcterms:modified xsi:type="dcterms:W3CDTF">2023-03-26T04:14:23Z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0x01010091E403BD5B4C33418D620DC919F74445</vt:lpwstr>
  </property>
</Properties>
</file>